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727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551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63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960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680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90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009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1532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132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65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67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1623-2381-4A72-AF34-E3FF6445E491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6A3E-0C04-40CA-99EA-D8821F31CEB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519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741" y="251254"/>
            <a:ext cx="8321185" cy="623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7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118573" y="1639401"/>
            <a:ext cx="9111804" cy="150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021983" y="180303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6 – از منبع قرضه ای با نسبت تخلخل 0/8 به میزان 1200 متر مکعب خاک برداشت شده است. چند متر مکعب خاکریز با نسبت تخلخل 0/5 می توان از این قرضه ساخت؟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, 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   ,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1200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i="1" dirty="0" smtClean="0">
                  <a:latin typeface="Cambria Math" panose="02040503050406030204" pitchFamily="18" charset="0"/>
                </a:endParaRPr>
              </a:p>
              <a:p>
                <a:pPr algn="l" rt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→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ea typeface="Cambria Math" panose="02040503050406030204" pitchFamily="18" charset="0"/>
                </a:endParaRPr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54" y="1757966"/>
                <a:ext cx="8886423" cy="15723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2021983" y="3368959"/>
            <a:ext cx="9749307" cy="12363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7- یک خاک درشت دانه در اثر متراکم شدن 20 درصد از حجمش کاسته می شود. اگر نسبت تخلخل اولیه خاک 0/9 باشد، نسبت تخلخل ثانویه آن چقدر است؟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18573" y="4831578"/>
            <a:ext cx="9111804" cy="149812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V1=V   , V2=0.8V      ,  e1=0.9   ,  e2=?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52</m:t>
                      </m:r>
                    </m:oMath>
                  </m:oMathPara>
                </a14:m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075" y="4881360"/>
                <a:ext cx="8886423" cy="1448345"/>
              </a:xfrm>
              <a:prstGeom prst="rect">
                <a:avLst/>
              </a:prstGeom>
              <a:blipFill rotWithShape="0">
                <a:blip r:embed="rId3"/>
                <a:stretch>
                  <a:fillRect l="-549" t="-253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4494726" y="5828423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288664" y="5530127"/>
            <a:ext cx="412123" cy="25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27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29156" y="1719718"/>
            <a:ext cx="11306527" cy="48742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lnSpc>
                <a:spcPct val="150000"/>
              </a:lnSpc>
            </a:pPr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9952" y="1812010"/>
            <a:ext cx="9109554" cy="19051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ounded Rectangle 2"/>
          <p:cNvSpPr/>
          <p:nvPr/>
        </p:nvSpPr>
        <p:spPr>
          <a:xfrm>
            <a:off x="598866" y="95245"/>
            <a:ext cx="11236818" cy="13686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dirty="0" smtClean="0">
                <a:solidFill>
                  <a:schemeClr val="tx1"/>
                </a:solidFill>
              </a:rPr>
              <a:t>مثال 8- خاکی در حالت طبیعی در یک منبع قرضه دارای 10% رطوبت و وزن مخصوص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16/5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است. این خاک را به محل کارگاه منتقل کرده و ضمن افزایش رطوبت آن تا 15%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، خاک را نیز متراکم می نماییم تا وزن مخصوص آن به </a:t>
            </a:r>
            <a:r>
              <a:rPr lang="en-US" dirty="0" smtClean="0">
                <a:solidFill>
                  <a:schemeClr val="tx1"/>
                </a:solidFill>
              </a:rPr>
              <a:t>KN/m</a:t>
            </a:r>
            <a:r>
              <a:rPr lang="en-US" baseline="30000" dirty="0" smtClean="0">
                <a:solidFill>
                  <a:schemeClr val="tx1"/>
                </a:solidFill>
              </a:rPr>
              <a:t>3</a:t>
            </a:r>
            <a:r>
              <a:rPr lang="fa-IR" dirty="0" smtClean="0">
                <a:solidFill>
                  <a:schemeClr val="tx1"/>
                </a:solidFill>
              </a:rPr>
              <a:t>20/7 برسد. مطلوب است تعیین: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الف) میزان حجم خاک قرضه برای ساخت 1 متر مکعب خاکریز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ب) میزان حجم آبی که باید به خاک قرضه اضافه نمود</a:t>
            </a:r>
            <a:endParaRPr lang="fa-I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,</m:t>
                      </m:r>
                      <m:sSub>
                        <m:sSubPr>
                          <m:ctrlPr>
                            <a:rPr lang="fa-I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:endParaRPr lang="en-US" i="1" dirty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→  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23" y="1812010"/>
                <a:ext cx="8903491" cy="24013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881211" y="1937662"/>
            <a:ext cx="8628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الف)</a:t>
            </a:r>
            <a:endParaRPr lang="fa-IR" b="1" dirty="0"/>
          </a:p>
        </p:txBody>
      </p:sp>
      <p:sp>
        <p:nvSpPr>
          <p:cNvPr id="8" name="Rounded Rectangle 7"/>
          <p:cNvSpPr/>
          <p:nvPr/>
        </p:nvSpPr>
        <p:spPr>
          <a:xfrm>
            <a:off x="764196" y="3871409"/>
            <a:ext cx="10655019" cy="25761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𝑊𝑠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𝐾𝑁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𝑊𝑤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fa-I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𝑉𝑤</m:t>
                          </m:r>
                        </m:den>
                      </m:f>
                      <m:r>
                        <a:rPr lang="fa-I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09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13" y="4171838"/>
                <a:ext cx="10380372" cy="22315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𝐾𝑁</m:t>
                    </m:r>
                    <m:r>
                      <a:rPr lang="fa-I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fa-IR" dirty="0" smtClean="0">
                    <a:sym typeface="Wingdings 2" panose="05020102010507070707" pitchFamily="18" charset="2"/>
                  </a:rPr>
                  <a:t></a:t>
                </a:r>
                <a:endParaRPr lang="fa-IR" dirty="0"/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2181" y="1862815"/>
                <a:ext cx="1481071" cy="1803530"/>
              </a:xfrm>
              <a:prstGeom prst="roundRect">
                <a:avLst/>
              </a:prstGeom>
              <a:blipFill rotWithShape="0">
                <a:blip r:embed="rId4"/>
                <a:stretch>
                  <a:fillRect b="-134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0603659" y="3925986"/>
            <a:ext cx="6225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/>
              <a:t>ب)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23179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4968131" y="2027402"/>
            <a:ext cx="3482946" cy="464635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ounded Rectangle 7"/>
          <p:cNvSpPr/>
          <p:nvPr/>
        </p:nvSpPr>
        <p:spPr>
          <a:xfrm>
            <a:off x="334851" y="206062"/>
            <a:ext cx="4455513" cy="646769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ounded Rectangle 3"/>
          <p:cNvSpPr/>
          <p:nvPr/>
        </p:nvSpPr>
        <p:spPr>
          <a:xfrm>
            <a:off x="6400800" y="206062"/>
            <a:ext cx="5344732" cy="1481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Rectangle 2"/>
          <p:cNvSpPr/>
          <p:nvPr/>
        </p:nvSpPr>
        <p:spPr>
          <a:xfrm>
            <a:off x="7269016" y="417319"/>
            <a:ext cx="4325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حرکت آب در خاک</a:t>
            </a:r>
            <a:endParaRPr lang="fa-I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628845" y="2318198"/>
            <a:ext cx="3296992" cy="759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</a:rPr>
              <a:t>یادآوری مفاهیم پایه از فیزیک</a:t>
            </a:r>
            <a:endParaRPr lang="fa-IR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انرژی جنبشی: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r"/>
                <a:r>
                  <a:rPr lang="fa-IR" b="1" dirty="0" smtClean="0"/>
                  <a:t>هد سرعت : 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r"/>
                <a:endParaRPr lang="fa-IR" dirty="0" smtClean="0"/>
              </a:p>
              <a:p>
                <a:pPr algn="r"/>
                <a:endParaRPr lang="fa-IR" dirty="0"/>
              </a:p>
              <a:p>
                <a:pPr algn="r"/>
                <a:r>
                  <a:rPr lang="fa-IR" b="1" dirty="0" smtClean="0"/>
                  <a:t>انرژی پتانسیل:</a:t>
                </a:r>
                <a:endParaRPr lang="en-US" b="1" dirty="0"/>
              </a:p>
              <a:p>
                <a:pPr algn="r"/>
                <a:endParaRPr lang="fa-IR" dirty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𝑚𝑔𝑧</m:t>
                      </m:r>
                    </m:oMath>
                  </m:oMathPara>
                </a14:m>
                <a:endParaRPr lang="en-US" dirty="0" smtClean="0"/>
              </a:p>
              <a:p>
                <a:pPr algn="r"/>
                <a:r>
                  <a:rPr lang="fa-IR" b="1" dirty="0"/>
                  <a:t>هد ارتفاع: </a:t>
                </a:r>
                <a:endParaRPr lang="fa-IR" b="1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fa-I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a-I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𝑚𝑔𝑧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96" y="2027402"/>
                <a:ext cx="3734874" cy="4671728"/>
              </a:xfrm>
              <a:prstGeom prst="rect">
                <a:avLst/>
              </a:prstGeom>
              <a:blipFill rotWithShape="0">
                <a:blip r:embed="rId2"/>
                <a:stretch>
                  <a:fillRect t="-783" r="-1468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49" y="554701"/>
            <a:ext cx="2379315" cy="17049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b="1" dirty="0" smtClean="0"/>
                  <a:t>هد فشار: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255" y="4657600"/>
                <a:ext cx="3172698" cy="1485215"/>
              </a:xfrm>
              <a:prstGeom prst="rect">
                <a:avLst/>
              </a:prstGeom>
              <a:blipFill rotWithShape="0">
                <a:blip r:embed="rId4"/>
                <a:stretch>
                  <a:fillRect t="-2049" r="-153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3255" y="2316138"/>
            <a:ext cx="3153805" cy="20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51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076968" y="90365"/>
            <a:ext cx="3794078" cy="155618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703557" y="258969"/>
            <a:ext cx="2238233" cy="81886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052180" y="468347"/>
            <a:ext cx="36439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/>
              <a:t>اصل برنولی</a:t>
            </a:r>
            <a:endParaRPr lang="fa-IR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833" y="370885"/>
                <a:ext cx="2456598" cy="9951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846161" y="1834376"/>
            <a:ext cx="11095629" cy="4102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en-US" dirty="0" smtClean="0"/>
                  <a:t>H</a:t>
                </a:r>
                <a:r>
                  <a:rPr lang="fa-IR" dirty="0" smtClean="0"/>
                  <a:t>: (هد کل) بار آبی کل که برابرا با مجموع هد ارتفاع، هد سرعت و هد فشار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واحد هد برابر با واحد طول ( متر)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در مکانیک خاک چون مایع حرکت کننده در خاک همواره آب می باشد می تونیم به جای </a:t>
                </a:r>
                <a:r>
                  <a:rPr lang="fa-IR" dirty="0" smtClean="0">
                    <a:sym typeface="Symbol" panose="05050102010706020507" pitchFamily="18" charset="2"/>
                  </a:rPr>
                  <a:t> از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fa-IR" dirty="0" smtClean="0"/>
                  <a:t> استفاده نماییم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همواره حرکت آب در خاک از انرژی بالاتر ( هد کل بیشتر یا بالادست ) به سمت انرژی کمتر ( هد کل کمتر یا پایین دست) می باشد</a:t>
                </a:r>
              </a:p>
              <a:p>
                <a:pPr marL="285750" indent="-285750">
                  <a:lnSpc>
                    <a:spcPct val="200000"/>
                  </a:lnSpc>
                  <a:buFont typeface="Wingdings" panose="05000000000000000000" pitchFamily="2" charset="2"/>
                  <a:buChar char="ü"/>
                </a:pPr>
                <a:r>
                  <a:rPr lang="fa-IR" dirty="0" smtClean="0"/>
                  <a:t>میزان سرعت عبور آب در خاک ناچیز می باشد و تقریبا برابر صفر است از این رو هد سرعت در معادله برنولی معمولا برابر صفر در نظر گرفته می شود. 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30" y="2024530"/>
                <a:ext cx="1054972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462" r="-46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267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13899" y="1"/>
            <a:ext cx="8229600" cy="40124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Callout 8"/>
          <p:cNvSpPr/>
          <p:nvPr/>
        </p:nvSpPr>
        <p:spPr>
          <a:xfrm>
            <a:off x="6414448" y="1241946"/>
            <a:ext cx="518615" cy="88710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ounded Rectangle 1"/>
          <p:cNvSpPr/>
          <p:nvPr/>
        </p:nvSpPr>
        <p:spPr>
          <a:xfrm>
            <a:off x="9089409" y="300250"/>
            <a:ext cx="2770495" cy="10781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مفهوم دبی جریان</a:t>
            </a:r>
            <a:endParaRPr lang="fa-IR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/>
                <a:r>
                  <a:rPr lang="fa-IR" dirty="0" smtClean="0"/>
                  <a:t>دبی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a-I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عبوری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آب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حجم</m:t>
                        </m:r>
                      </m:num>
                      <m:den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زمان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a-IR" b="0" i="1" smtClean="0">
                            <a:latin typeface="Cambria Math" panose="02040503050406030204" pitchFamily="18" charset="0"/>
                          </a:rPr>
                          <m:t>واحد</m:t>
                        </m:r>
                      </m:den>
                    </m:f>
                  </m:oMath>
                </a14:m>
                <a:endParaRPr lang="fa-IR" dirty="0" smtClean="0"/>
              </a:p>
              <a:p>
                <a:pPr algn="r"/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fa-IR" dirty="0" smtClean="0"/>
              </a:p>
              <a:p>
                <a:pPr algn="r"/>
                <a:endParaRPr lang="fa-IR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407" y="600500"/>
                <a:ext cx="4026092" cy="1935402"/>
              </a:xfrm>
              <a:prstGeom prst="rect">
                <a:avLst/>
              </a:prstGeom>
              <a:blipFill rotWithShape="0">
                <a:blip r:embed="rId2"/>
                <a:stretch>
                  <a:fillRect r="-136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06" y="300250"/>
            <a:ext cx="3249592" cy="339829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14448" y="2158838"/>
            <a:ext cx="2866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6198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7899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08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572" y="275784"/>
            <a:ext cx="9119826" cy="639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7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67" y="0"/>
            <a:ext cx="11063959" cy="623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59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88" y="597861"/>
            <a:ext cx="11513991" cy="54294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le 3"/>
              <p:cNvSpPr/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𝐺𝑠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𝐺𝑠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0" dirty="0" smtClean="0">
                  <a:solidFill>
                    <a:schemeClr val="tx1"/>
                  </a:solidFill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fa-IR" i="1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a-IR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a-I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fa-I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ounded 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625" y="1429555"/>
                <a:ext cx="4430333" cy="2717442"/>
              </a:xfrm>
              <a:prstGeom prst="round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9131122" y="1725769"/>
            <a:ext cx="785611" cy="8113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" name="Straight Arrow Connector 6"/>
          <p:cNvCxnSpPr>
            <a:stCxn id="5" idx="4"/>
          </p:cNvCxnSpPr>
          <p:nvPr/>
        </p:nvCxnSpPr>
        <p:spPr>
          <a:xfrm flipH="1">
            <a:off x="9401577" y="2537138"/>
            <a:ext cx="122351" cy="27045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94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مثال1: یک نمونه مرطوب خاکی با وزن 180 گرم و حجم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cm</a:t>
                </a:r>
                <a:r>
                  <a:rPr lang="en-US" sz="1800" baseline="30000" dirty="0" smtClean="0">
                    <a:cs typeface="B Roya" panose="00000400000000000000" pitchFamily="2" charset="-78"/>
                  </a:rPr>
                  <a:t>3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100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پس از خشک شدن در کوره 30 گرم از وزنش کاسته میشود. اگر چگالی دانه های جامد 2/5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Gs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=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باشد، مطلوب است تعیین: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الف) نسبت تخلخل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ب) میزان رطوبت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ج) درجه اشباع خاک</a:t>
                </a:r>
              </a:p>
              <a:p>
                <a:pPr marL="0" indent="0"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د) وزن مخصوص مرطوب، خشک و اشباع خاک</a:t>
                </a:r>
              </a:p>
              <a:p>
                <a:pPr marL="0" indent="0" rtl="0">
                  <a:lnSpc>
                    <a:spcPct val="200000"/>
                  </a:lnSpc>
                  <a:buNone/>
                </a:pPr>
                <a:r>
                  <a:rPr lang="fa-IR" sz="1800" dirty="0" smtClean="0">
                    <a:cs typeface="B Roya" panose="00000400000000000000" pitchFamily="2" charset="-78"/>
                  </a:rPr>
                  <a:t>  ( الف 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𝑉𝑠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=  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60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6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  , 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     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ب</m:t>
                    </m:r>
                    <m:r>
                      <a:rPr lang="fa-IR" sz="1800" b="0" i="0" smtClean="0">
                        <a:latin typeface="Cambria Math" panose="02040503050406030204" pitchFamily="18" charset="0"/>
                        <a:cs typeface="B Roya" panose="00000400000000000000" pitchFamily="2" charset="-78"/>
                      </a:rPr>
                      <m:t>) 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𝜔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𝑊𝑠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 </m:t>
                    </m:r>
                    <m:f>
                      <m:fPr>
                        <m:ctrlPr>
                          <a:rPr lang="fa-I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fa-I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B Roya" panose="00000400000000000000" pitchFamily="2" charset="-78"/>
                          </a:rPr>
                          <m:t>150</m:t>
                        </m:r>
                      </m:den>
                    </m:f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=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0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.</m:t>
                    </m:r>
                    <m:r>
                      <a:rPr lang="fa-I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 Roya" panose="00000400000000000000" pitchFamily="2" charset="-78"/>
                      </a:rPr>
                      <m:t>2</m:t>
                    </m:r>
                  </m:oMath>
                </a14:m>
                <a:endParaRPr lang="fa-IR" sz="1800" dirty="0" smtClean="0">
                  <a:ea typeface="Cambria Math" panose="02040503050406030204" pitchFamily="18" charset="0"/>
                  <a:cs typeface="B Roya" panose="00000400000000000000" pitchFamily="2" charset="-78"/>
                </a:endParaRPr>
              </a:p>
              <a:p>
                <a:pPr marL="0" indent="0" algn="l" rtl="0">
                  <a:lnSpc>
                    <a:spcPct val="200000"/>
                  </a:lnSpc>
                  <a:buNone/>
                </a:pPr>
                <a:r>
                  <a:rPr lang="en-US" sz="1800" dirty="0" smtClean="0">
                    <a:cs typeface="B Roya" panose="00000400000000000000" pitchFamily="2" charset="-78"/>
                  </a:rPr>
                  <a:t>                                					   </a:t>
                </a:r>
                <a:r>
                  <a:rPr lang="fa-IR" sz="1800" dirty="0" smtClean="0">
                    <a:cs typeface="B Roya" panose="00000400000000000000" pitchFamily="2" charset="-78"/>
                  </a:rPr>
                  <a:t> ج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)  </a:t>
                </a:r>
                <a:r>
                  <a:rPr lang="en-US" sz="1800" dirty="0" err="1" smtClean="0">
                    <a:cs typeface="B Roya" panose="00000400000000000000" pitchFamily="2" charset="-78"/>
                  </a:rPr>
                  <a:t>Sr</a:t>
                </a:r>
                <a:r>
                  <a:rPr lang="en-US" sz="1800" dirty="0" smtClean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𝑉𝑤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𝑉𝑣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30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B Roya" panose="00000400000000000000" pitchFamily="2" charset="-78"/>
                          </a:rPr>
                          <m:t>40</m:t>
                        </m:r>
                      </m:den>
                    </m:f>
                  </m:oMath>
                </a14:m>
                <a:r>
                  <a:rPr lang="en-US" sz="1800" dirty="0" smtClean="0">
                    <a:cs typeface="B Roya" panose="00000400000000000000" pitchFamily="2" charset="-78"/>
                  </a:rPr>
                  <a:t>= 0.75      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1820" y="386367"/>
                <a:ext cx="11384924" cy="3773510"/>
              </a:xfrm>
              <a:blipFill rotWithShape="0">
                <a:blip r:embed="rId2"/>
                <a:stretch>
                  <a:fillRect t="-2585" r="-48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43" y="695362"/>
            <a:ext cx="5253832" cy="36834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180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8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𝑔𝑟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         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=  3/ 1.66 = 1.8 gr/cm3 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fa-IR">
                            <a:latin typeface="Cambria Math" panose="02040503050406030204" pitchFamily="18" charset="0"/>
                          </a:rPr>
                          <m:t>خشک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   =     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1.5</a:t>
                </a:r>
              </a:p>
              <a:p>
                <a:pPr algn="l" rtl="0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66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>
                    <a:cs typeface="B Roya" panose="00000400000000000000" pitchFamily="2" charset="-78"/>
                  </a:rPr>
                  <a:t>   </a:t>
                </a:r>
                <a:endParaRPr lang="fa-IR" dirty="0">
                  <a:cs typeface="B Roya" panose="00000400000000000000" pitchFamily="2" charset="-78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961" y="4159877"/>
                <a:ext cx="8319752" cy="2529090"/>
              </a:xfrm>
              <a:prstGeom prst="rect">
                <a:avLst/>
              </a:prstGeom>
              <a:blipFill rotWithShape="0">
                <a:blip r:embed="rId4"/>
                <a:stretch>
                  <a:fillRect b="-723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Left Brace 5"/>
          <p:cNvSpPr/>
          <p:nvPr/>
        </p:nvSpPr>
        <p:spPr>
          <a:xfrm>
            <a:off x="2524260" y="4597758"/>
            <a:ext cx="553792" cy="1970467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0164" y="5398325"/>
            <a:ext cx="618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( 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1750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3183"/>
            <a:ext cx="11177789" cy="1056068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/>
              <a:t>مثال2- مقادیر حجمی و وزنی نمونه ای از خاک با 2/6</a:t>
            </a:r>
            <a:r>
              <a:rPr lang="en-US" dirty="0" err="1" smtClean="0"/>
              <a:t>Gs</a:t>
            </a:r>
            <a:r>
              <a:rPr lang="en-US" dirty="0" smtClean="0"/>
              <a:t>=</a:t>
            </a:r>
            <a:r>
              <a:rPr lang="fa-IR" dirty="0" smtClean="0"/>
              <a:t> در شکل نشان داده شده است. ضریب تخلخل </a:t>
            </a:r>
            <a:r>
              <a:rPr lang="en-US" dirty="0" smtClean="0"/>
              <a:t>(e)</a:t>
            </a:r>
            <a:r>
              <a:rPr lang="fa-IR" dirty="0" smtClean="0"/>
              <a:t> و درصد اشباع </a:t>
            </a:r>
            <a:r>
              <a:rPr lang="en-US" dirty="0" smtClean="0"/>
              <a:t>(</a:t>
            </a:r>
            <a:r>
              <a:rPr lang="en-US" dirty="0" err="1" smtClean="0"/>
              <a:t>Sr</a:t>
            </a:r>
            <a:r>
              <a:rPr lang="en-US" dirty="0" smtClean="0"/>
              <a:t>)</a:t>
            </a:r>
            <a:r>
              <a:rPr lang="fa-IR" dirty="0" smtClean="0"/>
              <a:t> به ترتیب چقدر می باشد؟</a:t>
            </a:r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7" y="918940"/>
            <a:ext cx="5806752" cy="47735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Gs=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          2.6=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𝑉𝑠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7800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3000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V= </a:t>
                </a:r>
                <a:r>
                  <a:rPr lang="en-US" dirty="0" err="1" smtClean="0"/>
                  <a:t>Vs</a:t>
                </a:r>
                <a:r>
                  <a:rPr lang="en-US" dirty="0" smtClean="0"/>
                  <a:t>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 5400 = 3000 +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           </a:t>
                </a:r>
                <a:r>
                  <a:rPr lang="en-US" dirty="0" err="1" smtClean="0"/>
                  <a:t>Vv</a:t>
                </a:r>
                <a:r>
                  <a:rPr lang="en-US" dirty="0" smtClean="0"/>
                  <a:t>= 2400</a:t>
                </a:r>
              </a:p>
              <a:p>
                <a:pPr algn="l" rtl="0"/>
                <a:endParaRPr lang="en-US" dirty="0"/>
              </a:p>
              <a:p>
                <a:pPr algn="l" rtl="0"/>
                <a:r>
                  <a:rPr lang="en-US" b="1" dirty="0" smtClean="0"/>
                  <a:t>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𝑽𝒗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𝑽𝒔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𝟐𝟒𝟎𝟎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𝟑𝟎𝟎𝟎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b="1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err="1" smtClean="0"/>
                  <a:t>Sr</a:t>
                </a: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𝑉𝑤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𝑉𝑣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fa-IR" dirty="0" smtClean="0"/>
                  <a:t>درصد اشباع</a:t>
                </a:r>
                <a:r>
                  <a:rPr lang="en-US" dirty="0" smtClean="0"/>
                  <a:t> = </a:t>
                </a:r>
                <a:r>
                  <a:rPr lang="fa-IR" dirty="0" smtClean="0"/>
                  <a:t> درجه اشباع 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 2" panose="05020102010507070707" pitchFamily="18" charset="2"/>
                  </a:rPr>
                  <a:t> 100  =  %</a:t>
                </a:r>
                <a:r>
                  <a:rPr lang="en-US" dirty="0" err="1" smtClean="0">
                    <a:sym typeface="Wingdings 2" panose="05020102010507070707" pitchFamily="18" charset="2"/>
                  </a:rPr>
                  <a:t>Sr</a:t>
                </a:r>
                <a:r>
                  <a:rPr lang="en-US" dirty="0" smtClean="0">
                    <a:sym typeface="Wingdings 2" panose="05020102010507070707" pitchFamily="18" charset="2"/>
                  </a:rPr>
                  <a:t>= 1100= 100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8216" y="1009092"/>
                <a:ext cx="6084742" cy="3529236"/>
              </a:xfrm>
              <a:prstGeom prst="rect">
                <a:avLst/>
              </a:prstGeom>
              <a:blipFill rotWithShape="0">
                <a:blip r:embed="rId3"/>
                <a:stretch>
                  <a:fillRect l="-90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6774287" y="1249251"/>
            <a:ext cx="4250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67470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208394" y="1893194"/>
            <a:ext cx="3863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13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79549" y="283335"/>
            <a:ext cx="1108871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3- رطوبت خاکی اشباع برابر با 1/6 و چگالی دانه های آن برابر با 2/7 می باشد. مطلوب است محاسبه وزن مخصوص خاک در دوحالت اشباع و خشک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Sr= 1  ,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,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endParaRPr lang="fa-I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15" y="929666"/>
                <a:ext cx="320684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518" t="-10000" b="-26667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𝑮𝒔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703" y="1468192"/>
                <a:ext cx="3554569" cy="6245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971245" y="929666"/>
            <a:ext cx="11075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e=</a:t>
            </a:r>
            <a:r>
              <a:rPr lang="en-US" dirty="0" err="1" smtClean="0"/>
              <a:t>Vv</a:t>
            </a:r>
            <a:r>
              <a:rPr lang="en-US" dirty="0" smtClean="0"/>
              <a:t>/</a:t>
            </a:r>
            <a:r>
              <a:rPr lang="en-US" dirty="0" err="1" smtClean="0"/>
              <a:t>Vs</a:t>
            </a:r>
            <a:endParaRPr lang="fa-IR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138670" y="929666"/>
            <a:ext cx="746975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00034" y="929666"/>
            <a:ext cx="772732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1.6	   e=4.32</a:t>
                </a:r>
                <a:endParaRPr lang="fa-I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947" y="2584675"/>
                <a:ext cx="5203066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937" t="-3974" b="-993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2434107" y="3314813"/>
            <a:ext cx="656823" cy="12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=   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  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 = 1.32 gr/cm</a:t>
                </a:r>
                <a:r>
                  <a:rPr lang="en-US" baseline="30000" dirty="0" smtClean="0"/>
                  <a:t>3</a:t>
                </a:r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:endParaRPr lang="en-US" baseline="30000" dirty="0"/>
              </a:p>
              <a:p>
                <a:pPr algn="l" rtl="0"/>
                <a:endParaRPr lang="en-US" baseline="30000" dirty="0" smtClean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d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en-US" dirty="0" smtClean="0"/>
                  <a:t>= 1.32 gr/cm</a:t>
                </a:r>
                <a:r>
                  <a:rPr lang="en-US" baseline="30000" dirty="0" smtClean="0"/>
                  <a:t>3</a:t>
                </a:r>
                <a:endParaRPr lang="en-US" dirty="0"/>
              </a:p>
              <a:p>
                <a:pPr algn="l" rtl="0"/>
                <a:endParaRPr lang="fa-IR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71" y="1622738"/>
                <a:ext cx="6709895" cy="192071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507</m:t>
                    </m:r>
                  </m:oMath>
                </a14:m>
                <a:endParaRPr lang="en-US" dirty="0"/>
              </a:p>
              <a:p>
                <a:endParaRPr lang="fa-I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269" y="3365707"/>
                <a:ext cx="5782617" cy="76424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965915" y="2408350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Rectangle 34"/>
          <p:cNvSpPr/>
          <p:nvPr/>
        </p:nvSpPr>
        <p:spPr>
          <a:xfrm>
            <a:off x="1056066" y="2498502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77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670" y="206062"/>
            <a:ext cx="113978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مثال 4- در خاک اشباعی، رطوبت برابر با 0/3 و چگالی دانه های جامد برابر با 2/7 می باشد. اگر </a:t>
            </a:r>
            <a:r>
              <a:rPr lang="en-US" dirty="0" smtClean="0"/>
              <a:t>Cm</a:t>
            </a:r>
            <a:r>
              <a:rPr lang="en-US" baseline="30000" dirty="0" smtClean="0"/>
              <a:t>3</a:t>
            </a:r>
            <a:r>
              <a:rPr lang="fa-IR" dirty="0" smtClean="0"/>
              <a:t>1200 از این خاک را در کوره خشک نماییم، وزن خاک موجود و وزن مخصوص آن چقدر خواهد شد؟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b="1" dirty="0" smtClean="0"/>
                  <a:t>Sr=1     , 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𝑮𝑺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b="1" dirty="0" smtClean="0"/>
                  <a:t>    ,      V=1200</a:t>
                </a:r>
              </a:p>
              <a:p>
                <a:pPr algn="l" rtl="0"/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81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49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algn="l" rtl="0"/>
                <a:endParaRPr lang="en-US" sz="2400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2400" dirty="0" smtClean="0"/>
                  <a:t> 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𝑊𝑠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1200</m:t>
                        </m:r>
                      </m:den>
                    </m:f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→ 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1200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1790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400" dirty="0" smtClean="0"/>
              </a:p>
              <a:p>
                <a:pPr algn="l" rtl="0"/>
                <a:endParaRPr lang="fa-IR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59" y="759854"/>
                <a:ext cx="7134896" cy="2420150"/>
              </a:xfrm>
              <a:prstGeom prst="rect">
                <a:avLst/>
              </a:prstGeom>
              <a:blipFill rotWithShape="0">
                <a:blip r:embed="rId2"/>
                <a:stretch>
                  <a:fillRect l="-683" t="-15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1.e=2.7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0.3	   e= 0.81</a:t>
                </a: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7482" y="1160028"/>
                <a:ext cx="3296991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664" t="-3289" b="-921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532254" y="1069876"/>
            <a:ext cx="3052293" cy="146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8622405" y="1160028"/>
            <a:ext cx="2871989" cy="1287887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fa-IR" dirty="0" smtClean="0"/>
                  <a:t>مثال 5- در خاک اشباعی با وزن مخصوص خشک </a:t>
                </a:r>
                <a:r>
                  <a:rPr lang="en-US" dirty="0" smtClean="0"/>
                  <a:t>KN/m</a:t>
                </a:r>
                <a:r>
                  <a:rPr lang="en-US" baseline="30000" dirty="0" smtClean="0"/>
                  <a:t>3</a:t>
                </a:r>
                <a:r>
                  <a:rPr lang="fa-IR" dirty="0" smtClean="0"/>
                  <a:t>16=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fa-IR" dirty="0" smtClean="0"/>
                  <a:t> و 25/ 0 =</a:t>
                </a:r>
                <a:r>
                  <a:rPr lang="en-US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𝝎</m:t>
                    </m:r>
                  </m:oMath>
                </a14:m>
                <a:r>
                  <a:rPr lang="fa-IR" dirty="0" smtClean="0"/>
                  <a:t> میزان چگالی دانه های جامد را محاسبه نمایید.</a:t>
                </a:r>
                <a:endParaRPr lang="fa-I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16" y="3270156"/>
                <a:ext cx="11088710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r="-495" b="-2459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,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l" rtl="0"/>
                <a:endParaRPr lang="en-US" dirty="0" smtClean="0"/>
              </a:p>
              <a:p>
                <a:pPr algn="l" rtl="0"/>
                <a:endParaRPr lang="en-US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.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𝐺𝑠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 smtClean="0"/>
                  <a:t>10Gs= 16 + 4Gs 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→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66</m:t>
                    </m:r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70" y="3912092"/>
                <a:ext cx="6877319" cy="2374689"/>
              </a:xfrm>
              <a:prstGeom prst="rect">
                <a:avLst/>
              </a:prstGeom>
              <a:blipFill rotWithShape="0">
                <a:blip r:embed="rId5"/>
                <a:stretch>
                  <a:fillRect l="-1418" b="-51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:r>
                  <a:rPr lang="en-US" dirty="0" smtClean="0"/>
                  <a:t>Sr.e=</a:t>
                </a:r>
                <a:r>
                  <a:rPr lang="en-US" dirty="0" err="1" smtClean="0"/>
                  <a:t>Gs</a:t>
                </a:r>
                <a:r>
                  <a:rPr lang="en-US" dirty="0" smtClean="0"/>
                  <a:t>.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	</a:t>
                </a:r>
              </a:p>
              <a:p>
                <a:pPr algn="l" rtl="0"/>
                <a:endParaRPr lang="en-US" dirty="0" smtClean="0"/>
              </a:p>
              <a:p>
                <a:pPr algn="l" rtl="0"/>
                <a:r>
                  <a:rPr lang="en-US" dirty="0" smtClean="0"/>
                  <a:t>1.e=Gs</a:t>
                </a:r>
                <a:r>
                  <a:rPr lang="en-US" dirty="0" smtClean="0">
                    <a:sym typeface="Wingdings 2" panose="05020102010507070707" pitchFamily="18" charset="2"/>
                  </a:rPr>
                  <a:t>0.25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25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 2" panose="05020102010507070707" pitchFamily="18" charset="2"/>
                      </a:rPr>
                      <m:t>𝐺𝑠</m:t>
                    </m:r>
                  </m:oMath>
                </a14:m>
                <a:r>
                  <a:rPr lang="en-US" dirty="0" smtClean="0">
                    <a:sym typeface="Wingdings 2" panose="05020102010507070707" pitchFamily="18" charset="2"/>
                  </a:rPr>
                  <a:t>	</a:t>
                </a:r>
                <a:endParaRPr lang="fa-I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385" y="3857177"/>
                <a:ext cx="3296991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1479" t="-304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7798157" y="3767025"/>
            <a:ext cx="3561009" cy="16163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7933385" y="3912092"/>
            <a:ext cx="3296991" cy="1272951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1169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ounded Rectangle 20"/>
              <p:cNvSpPr/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𝑾𝒔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→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,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𝑾𝒔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a-IR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 rtl="0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l" rtl="0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𝑾𝒔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→</m:t>
                    </m:r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a-I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</a:t>
                </a:r>
                <a:endParaRPr lang="fa-IR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ounded 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01" y="5270308"/>
                <a:ext cx="7006107" cy="1310796"/>
              </a:xfrm>
              <a:prstGeom prst="roundRect">
                <a:avLst/>
              </a:prstGeom>
              <a:blipFill rotWithShape="0">
                <a:blip r:embed="rId2"/>
                <a:stretch>
                  <a:fillRect b="-922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2459865" y="6181859"/>
            <a:ext cx="1880315" cy="39924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14" y="180304"/>
            <a:ext cx="7354326" cy="4887007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7306615" y="1820646"/>
            <a:ext cx="4885385" cy="34496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Rounded Rectangle 18"/>
          <p:cNvSpPr/>
          <p:nvPr/>
        </p:nvSpPr>
        <p:spPr>
          <a:xfrm>
            <a:off x="7532240" y="4481848"/>
            <a:ext cx="1437895" cy="721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ounded Rectangle 4"/>
          <p:cNvSpPr/>
          <p:nvPr/>
        </p:nvSpPr>
        <p:spPr>
          <a:xfrm>
            <a:off x="9156878" y="55877"/>
            <a:ext cx="2820474" cy="6181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TextBox 2"/>
          <p:cNvSpPr txBox="1"/>
          <p:nvPr/>
        </p:nvSpPr>
        <p:spPr>
          <a:xfrm>
            <a:off x="8963696" y="180304"/>
            <a:ext cx="27689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مفاهیم اولیه تراکم خاک قرضه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fa-IR" dirty="0" smtClean="0"/>
                  <a:t>با متراکم کردن خاک حجم و وزن دانه های جامد تغییری نمی کند: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,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marL="285750" indent="-285750" algn="r">
                  <a:buFontTx/>
                  <a:buChar char="-"/>
                </a:pPr>
                <a:r>
                  <a:rPr lang="fa-IR" dirty="0" smtClean="0"/>
                  <a:t>به کمک دیاگرام سه فازی خاک و نسبت تخلخل اولیه </a:t>
                </a:r>
                <a:r>
                  <a:rPr lang="en-US" dirty="0" smtClean="0"/>
                  <a:t>e1</a:t>
                </a:r>
                <a:r>
                  <a:rPr lang="fa-IR" dirty="0" smtClean="0"/>
                  <a:t> و ثانویه </a:t>
                </a:r>
                <a:r>
                  <a:rPr lang="en-US" dirty="0" smtClean="0"/>
                  <a:t>e2</a:t>
                </a:r>
                <a:r>
                  <a:rPr lang="fa-IR" dirty="0" smtClean="0"/>
                  <a:t> میتوانیم روابط زیر را بنویسیم:</a:t>
                </a:r>
              </a:p>
              <a:p>
                <a:pPr marL="285750" indent="-285750" algn="r">
                  <a:buFontTx/>
                  <a:buChar char="-"/>
                </a:pPr>
                <a:endParaRPr lang="fa-IR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 smtClean="0"/>
              </a:p>
              <a:p>
                <a:pPr algn="l" rtl="0"/>
                <a:endParaRPr lang="en-US" dirty="0" smtClean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a-I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fa-IR" dirty="0" smtClean="0"/>
              </a:p>
              <a:p>
                <a:pPr marL="285750" indent="-285750">
                  <a:buFontTx/>
                  <a:buChar char="-"/>
                </a:pPr>
                <a:endParaRPr lang="fa-I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454" y="2023642"/>
                <a:ext cx="4726546" cy="3449662"/>
              </a:xfrm>
              <a:prstGeom prst="rect">
                <a:avLst/>
              </a:prstGeom>
              <a:blipFill rotWithShape="0">
                <a:blip r:embed="rId4"/>
                <a:stretch>
                  <a:fillRect l="-258" t="-1060" r="-116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9"/>
          <p:cNvSpPr/>
          <p:nvPr/>
        </p:nvSpPr>
        <p:spPr>
          <a:xfrm>
            <a:off x="8860664" y="3606085"/>
            <a:ext cx="3116687" cy="709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>
            <a:off x="8860664" y="3960851"/>
            <a:ext cx="1326525" cy="31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70135" y="3669285"/>
            <a:ext cx="11333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از تقسیم دو رابطه بر هم</a:t>
            </a: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a-I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a-I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7493" y="3669285"/>
                <a:ext cx="1609858" cy="612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1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</TotalTime>
  <Words>554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 Roya</vt:lpstr>
      <vt:lpstr>Calibri</vt:lpstr>
      <vt:lpstr>Calibri Light</vt:lpstr>
      <vt:lpstr>Cambria Math</vt:lpstr>
      <vt:lpstr>Symbol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S&amp;H</dc:creator>
  <cp:lastModifiedBy>Ahmadi</cp:lastModifiedBy>
  <cp:revision>47</cp:revision>
  <dcterms:created xsi:type="dcterms:W3CDTF">2020-03-15T20:21:54Z</dcterms:created>
  <dcterms:modified xsi:type="dcterms:W3CDTF">2020-04-28T18:52:18Z</dcterms:modified>
</cp:coreProperties>
</file>