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27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551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63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6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8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90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0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53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32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65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7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19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741" y="251254"/>
            <a:ext cx="8321185" cy="623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7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18573" y="1639401"/>
            <a:ext cx="9111804" cy="150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21983" y="180303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6 – از منبع قرضه ای با نسبت تخلخل 0/8 به میزان 1200 متر مکعب خاک برداشت شده است. چند متر مکعب خاکریز با نسبت تخلخل 0/5 می توان از این قرضه ساخت؟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, 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1200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i="1" dirty="0" smtClean="0">
                  <a:latin typeface="Cambria Math" panose="02040503050406030204" pitchFamily="18" charset="0"/>
                </a:endParaRPr>
              </a:p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021983" y="3368959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7- یک خاک درشت دانه در اثر متراکم شدن 20 درصد از حجمش کاسته می شود. اگر نسبت تخلخل اولیه خاک 0/9 باشد، نسبت تخلخل ثانویه آن چقدر است؟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8573" y="4831578"/>
            <a:ext cx="9111804" cy="14981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V1=V   , V2=0.8V      ,  e1=0.9   ,  e2=?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blipFill rotWithShape="0">
                <a:blip r:embed="rId3"/>
                <a:stretch>
                  <a:fillRect l="-549" t="-25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4494726" y="5828423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88664" y="5530127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7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29156" y="1719718"/>
            <a:ext cx="11306527" cy="48742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9952" y="1812010"/>
            <a:ext cx="9109554" cy="19051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8866" y="95245"/>
            <a:ext cx="11236818" cy="13686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8- خاکی در حالت طبیعی در یک منبع قرضه دارای 10% رطوبت و وزن مخصوص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16/5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است. این خاک را به محل کارگاه منتقل کرده و ضمن افزایش رطوبت آن تا 15%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، خاک را نیز متراکم می نماییم تا وزن مخصوص آن به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20/7 برسد. مطلوب است تعیین: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الف) میزان حجم خاک قرضه برای ساخت 1 متر مکعب خاکریز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ب) میزان حجم آبی که باید به خاک قرضه اضافه نمود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,</m:t>
                      </m:r>
                      <m:sSub>
                        <m:sSub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:endParaRPr lang="en-US" i="1" dirty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→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881211" y="1937662"/>
            <a:ext cx="862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الف)</a:t>
            </a:r>
            <a:endParaRPr lang="fa-I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764196" y="3871409"/>
            <a:ext cx="10655019" cy="25761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09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𝐾𝑁</m:t>
                    </m:r>
                    <m:r>
                      <a:rPr lang="fa-I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fa-IR" dirty="0" smtClean="0">
                    <a:sym typeface="Wingdings 2" panose="05020102010507070707" pitchFamily="18" charset="2"/>
                  </a:rPr>
                  <a:t></a:t>
                </a:r>
                <a:endParaRPr lang="fa-IR" dirty="0"/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  <a:blipFill rotWithShape="0">
                <a:blip r:embed="rId4"/>
                <a:stretch>
                  <a:fillRect b="-13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603659" y="3925986"/>
            <a:ext cx="6225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ب)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3179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968131" y="2027402"/>
            <a:ext cx="3482946" cy="46463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334851" y="206062"/>
            <a:ext cx="4455513" cy="64676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6400800" y="206062"/>
            <a:ext cx="5344732" cy="1481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7269016" y="417319"/>
            <a:ext cx="4325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حرکت آب در خاک</a:t>
            </a:r>
            <a:endParaRPr lang="fa-I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628845" y="2318198"/>
            <a:ext cx="3296992" cy="759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یادآوری مفاهیم پایه از فیزیک</a:t>
            </a:r>
            <a:endParaRPr lang="fa-I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انرژی جنبشی: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r"/>
                <a:r>
                  <a:rPr lang="fa-IR" b="1" dirty="0" smtClean="0"/>
                  <a:t>هد سرعت : 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r"/>
                <a:endParaRPr lang="fa-IR" dirty="0" smtClean="0"/>
              </a:p>
              <a:p>
                <a:pPr algn="r"/>
                <a:endParaRPr lang="fa-IR" dirty="0"/>
              </a:p>
              <a:p>
                <a:pPr algn="r"/>
                <a:r>
                  <a:rPr lang="fa-IR" b="1" dirty="0" smtClean="0"/>
                  <a:t>انرژی پتانسیل:</a:t>
                </a:r>
                <a:endParaRPr lang="en-US" b="1" dirty="0"/>
              </a:p>
              <a:p>
                <a:pPr algn="r"/>
                <a:endParaRPr lang="fa-IR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𝑚𝑔𝑧</m:t>
                      </m:r>
                    </m:oMath>
                  </m:oMathPara>
                </a14:m>
                <a:endParaRPr lang="en-US" dirty="0" smtClean="0"/>
              </a:p>
              <a:p>
                <a:pPr algn="r"/>
                <a:r>
                  <a:rPr lang="fa-IR" b="1" dirty="0"/>
                  <a:t>هد ارتفاع: </a:t>
                </a:r>
                <a:endParaRPr lang="fa-IR" b="1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𝑚𝑔𝑧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blipFill rotWithShape="0">
                <a:blip r:embed="rId2"/>
                <a:stretch>
                  <a:fillRect t="-783" r="-146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49" y="554701"/>
            <a:ext cx="2379315" cy="17049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هد فشار: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blipFill rotWithShape="0">
                <a:blip r:embed="rId4"/>
                <a:stretch>
                  <a:fillRect t="-2049" r="-153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255" y="2316138"/>
            <a:ext cx="3153805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5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076968" y="90365"/>
            <a:ext cx="3794078" cy="155618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703557" y="258969"/>
            <a:ext cx="2238233" cy="81886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052180" y="468347"/>
            <a:ext cx="36439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/>
              <a:t>اصل برنولی</a:t>
            </a:r>
            <a:endParaRPr lang="fa-I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846161" y="1834376"/>
            <a:ext cx="11095629" cy="4102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 smtClean="0"/>
                  <a:t>H</a:t>
                </a:r>
                <a:r>
                  <a:rPr lang="fa-IR" dirty="0" smtClean="0"/>
                  <a:t>: (هد کل) بار آبی کل که برابرا با مجموع هد ارتفاع، هد سرعت و هد فشار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واحد هد برابر با واحد طول ( متر)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در مکانیک خاک چون مایع حرکت کننده در خاک همواره آب می باشد می تونیم به جای </a:t>
                </a:r>
                <a:r>
                  <a:rPr lang="fa-IR" dirty="0" smtClean="0">
                    <a:sym typeface="Symbol" panose="05050102010706020507" pitchFamily="18" charset="2"/>
                  </a:rPr>
                  <a:t> از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fa-IR" dirty="0" smtClean="0"/>
                  <a:t> استفاده نماییم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همواره حرکت آب در خاک از انرژی بالاتر ( هد کل بیشتر یا بالادست ) به سمت انرژی کمتر ( هد کل کمتر یا پایین دست)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میزان سرعت عبور آب در خاک ناچیز می باشد و تقریبا برابر صفر است از این رو هد سرعت در معادله برنولی معمولا برابر صفر در نظر گرفته می شود. 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462" r="-46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67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3899" y="1"/>
            <a:ext cx="8229600" cy="40124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Callout 8"/>
          <p:cNvSpPr/>
          <p:nvPr/>
        </p:nvSpPr>
        <p:spPr>
          <a:xfrm>
            <a:off x="6414448" y="1241946"/>
            <a:ext cx="518615" cy="8871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089409" y="300250"/>
            <a:ext cx="2770495" cy="10781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مفهوم دبی جریان</a:t>
            </a:r>
            <a:endParaRPr lang="fa-IR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/>
                <a:r>
                  <a:rPr lang="fa-IR" dirty="0" smtClean="0"/>
                  <a:t>دبی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عبوری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آب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زمان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واحد</m:t>
                        </m:r>
                      </m:den>
                    </m:f>
                  </m:oMath>
                </a14:m>
                <a:endParaRPr lang="fa-IR" dirty="0" smtClean="0"/>
              </a:p>
              <a:p>
                <a:pPr algn="r"/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fa-IR" dirty="0" smtClean="0"/>
              </a:p>
              <a:p>
                <a:pPr algn="r"/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blipFill rotWithShape="0">
                <a:blip r:embed="rId2"/>
                <a:stretch>
                  <a:fillRect r="-136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06" y="300250"/>
            <a:ext cx="3249592" cy="33982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14448" y="2158838"/>
            <a:ext cx="2866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619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899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08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72" y="275784"/>
            <a:ext cx="9119826" cy="639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7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67" y="0"/>
            <a:ext cx="11063959" cy="623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88" y="597861"/>
            <a:ext cx="11513991" cy="5429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𝐺𝑠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fa-IR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fa-I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9131122" y="1725769"/>
            <a:ext cx="785611" cy="8113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Arrow Connector 6"/>
          <p:cNvCxnSpPr>
            <a:stCxn id="5" idx="4"/>
          </p:cNvCxnSpPr>
          <p:nvPr/>
        </p:nvCxnSpPr>
        <p:spPr>
          <a:xfrm flipH="1">
            <a:off x="9401577" y="2537138"/>
            <a:ext cx="122351" cy="2704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9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مثال1: یک نمونه مرطوب خاکی با وزن 180 گرم و حجم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cm</a:t>
                </a:r>
                <a:r>
                  <a:rPr lang="en-US" sz="1800" baseline="30000" dirty="0" smtClean="0">
                    <a:cs typeface="B Roya" panose="00000400000000000000" pitchFamily="2" charset="-78"/>
                  </a:rPr>
                  <a:t>3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100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پس از خشک شدن در کوره 30 گرم از وزنش کاسته میشود. اگر چگالی دانه های جامد 2/5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Gs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=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باشد، مطلوب است تعیین: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الف) نسبت تخلخل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ب) میزان رطوبت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ج) درجه اشباع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د) وزن مخصوص مرطوب، خشک و اشباع خاک</a:t>
                </a:r>
              </a:p>
              <a:p>
                <a:pPr marL="0" indent="0" rtl="0">
                  <a:lnSpc>
                    <a:spcPct val="200000"/>
                  </a:lnSpc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  ( الف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𝑉𝑠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=  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60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  , 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ب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) 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𝜔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𝑊𝑠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150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2</m:t>
                    </m:r>
                  </m:oMath>
                </a14:m>
                <a:endParaRPr lang="fa-IR" sz="1800" dirty="0" smtClean="0">
                  <a:ea typeface="Cambria Math" panose="02040503050406030204" pitchFamily="18" charset="0"/>
                  <a:cs typeface="B Roya" panose="00000400000000000000" pitchFamily="2" charset="-78"/>
                </a:endParaRP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800" dirty="0" smtClean="0">
                    <a:cs typeface="B Roya" panose="00000400000000000000" pitchFamily="2" charset="-78"/>
                  </a:rPr>
                  <a:t>                                					  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ج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)  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Sr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= 0.75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  <a:blipFill rotWithShape="0">
                <a:blip r:embed="rId2"/>
                <a:stretch>
                  <a:fillRect t="-2585" r="-48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43" y="695362"/>
            <a:ext cx="5253832" cy="3683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        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=  3/ 1.66 = 1.8 gr/cm3 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fa-IR">
                            <a:latin typeface="Cambria Math" panose="02040503050406030204" pitchFamily="18" charset="0"/>
                          </a:rPr>
                          <m:t>خشک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=   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1.5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</a:t>
                </a:r>
                <a:endParaRPr lang="fa-IR" dirty="0">
                  <a:cs typeface="B Roya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blipFill rotWithShape="0">
                <a:blip r:embed="rId4"/>
                <a:stretch>
                  <a:fillRect b="-7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ft Brace 5"/>
          <p:cNvSpPr/>
          <p:nvPr/>
        </p:nvSpPr>
        <p:spPr>
          <a:xfrm>
            <a:off x="2524260" y="4597758"/>
            <a:ext cx="553792" cy="197046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0164" y="5398325"/>
            <a:ext cx="618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( 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175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3183"/>
            <a:ext cx="11177789" cy="1056068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مثال2- مقادیر حجمی و وزنی نمونه ای از خاک با 2/6</a:t>
            </a:r>
            <a:r>
              <a:rPr lang="en-US" dirty="0" err="1" smtClean="0"/>
              <a:t>Gs</a:t>
            </a:r>
            <a:r>
              <a:rPr lang="en-US" dirty="0" smtClean="0"/>
              <a:t>=</a:t>
            </a:r>
            <a:r>
              <a:rPr lang="fa-IR" dirty="0" smtClean="0"/>
              <a:t> در شکل نشان داده شده است. ضریب تخلخل </a:t>
            </a:r>
            <a:r>
              <a:rPr lang="en-US" dirty="0" smtClean="0"/>
              <a:t>(e)</a:t>
            </a:r>
            <a:r>
              <a:rPr lang="fa-IR" dirty="0" smtClean="0"/>
              <a:t> و درصد اشباع </a:t>
            </a:r>
            <a:r>
              <a:rPr lang="en-US" dirty="0" smtClean="0"/>
              <a:t>(</a:t>
            </a:r>
            <a:r>
              <a:rPr lang="en-US" dirty="0" err="1" smtClean="0"/>
              <a:t>Sr</a:t>
            </a:r>
            <a:r>
              <a:rPr lang="en-US" dirty="0" smtClean="0"/>
              <a:t>)</a:t>
            </a:r>
            <a:r>
              <a:rPr lang="fa-IR" dirty="0" smtClean="0"/>
              <a:t> به ترتیب چقدر می باشد؟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918940"/>
            <a:ext cx="5806752" cy="47735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Gs=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2.6=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𝑉𝑠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3000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V= </a:t>
                </a:r>
                <a:r>
                  <a:rPr lang="en-US" dirty="0" err="1" smtClean="0"/>
                  <a:t>Vs</a:t>
                </a:r>
                <a:r>
                  <a:rPr lang="en-US" dirty="0" smtClean="0"/>
                  <a:t>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 5400 = 3000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= 2400</a:t>
                </a:r>
              </a:p>
              <a:p>
                <a:pPr algn="l" rtl="0"/>
                <a:endParaRPr lang="en-US" dirty="0"/>
              </a:p>
              <a:p>
                <a:pPr algn="l" rtl="0"/>
                <a:r>
                  <a:rPr lang="en-US" b="1" dirty="0" smtClean="0"/>
                  <a:t>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𝑽𝒔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𝟐𝟒𝟎𝟎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𝟑𝟎𝟎𝟎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err="1" smtClean="0"/>
                  <a:t>Sr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fa-IR" dirty="0" smtClean="0"/>
                  <a:t>درصد اشباع</a:t>
                </a:r>
                <a:r>
                  <a:rPr lang="en-US" dirty="0" smtClean="0"/>
                  <a:t> = </a:t>
                </a:r>
                <a:r>
                  <a:rPr lang="fa-IR" dirty="0" smtClean="0"/>
                  <a:t> درجه اشباع 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 2" panose="05020102010507070707" pitchFamily="18" charset="2"/>
                  </a:rPr>
                  <a:t> 100  =  %</a:t>
                </a:r>
                <a:r>
                  <a:rPr lang="en-US" dirty="0" err="1" smtClean="0">
                    <a:sym typeface="Wingdings 2" panose="05020102010507070707" pitchFamily="18" charset="2"/>
                  </a:rPr>
                  <a:t>Sr</a:t>
                </a:r>
                <a:r>
                  <a:rPr lang="en-US" dirty="0" smtClean="0">
                    <a:sym typeface="Wingdings 2" panose="05020102010507070707" pitchFamily="18" charset="2"/>
                  </a:rPr>
                  <a:t>= 1100= 100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blipFill rotWithShape="0">
                <a:blip r:embed="rId3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774287" y="1249251"/>
            <a:ext cx="425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67470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08394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3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79549" y="283335"/>
            <a:ext cx="110887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3- رطوبت خاکی اشباع برابر با 1/6 و چگالی دانه های آن برابر با 2/7 می باشد. مطلوب است محاسبه وزن مخصوص خاک در دوحالت اشباع و خشک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Sr= 1  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,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fa-I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518" t="-10000" b="-26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𝑮𝒔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971245" y="929666"/>
            <a:ext cx="1107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e=</a:t>
            </a:r>
            <a:r>
              <a:rPr lang="en-US" dirty="0" err="1" smtClean="0"/>
              <a:t>Vv</a:t>
            </a:r>
            <a:r>
              <a:rPr lang="en-US" dirty="0" smtClean="0"/>
              <a:t>/</a:t>
            </a:r>
            <a:r>
              <a:rPr lang="en-US" dirty="0" err="1" smtClean="0"/>
              <a:t>Vs</a:t>
            </a:r>
            <a:endParaRPr lang="fa-IR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138670" y="929666"/>
            <a:ext cx="746975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0034" y="929666"/>
            <a:ext cx="7727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1.6	   e=4.32</a:t>
                </a:r>
                <a:endParaRPr lang="fa-I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937" t="-3974" b="-993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2434107" y="3314813"/>
            <a:ext cx="656823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 = 1.32 gr/cm</a:t>
                </a:r>
                <a:r>
                  <a:rPr lang="en-US" baseline="30000" dirty="0" smtClean="0"/>
                  <a:t>3</a:t>
                </a:r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= 1.32 gr/cm</a:t>
                </a:r>
                <a:r>
                  <a:rPr lang="en-US" baseline="30000" dirty="0" smtClean="0"/>
                  <a:t>3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507</m:t>
                    </m:r>
                  </m:oMath>
                </a14:m>
                <a:endParaRPr lang="en-US" dirty="0"/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965915" y="2408350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1056066" y="2498502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77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70" y="206062"/>
            <a:ext cx="113978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4- در خاک اشباعی، رطوبت برابر با 0/3 و چگالی دانه های جامد برابر با 2/7 می باشد. اگر </a:t>
            </a:r>
            <a:r>
              <a:rPr lang="en-US" dirty="0" smtClean="0"/>
              <a:t>Cm</a:t>
            </a:r>
            <a:r>
              <a:rPr lang="en-US" baseline="30000" dirty="0" smtClean="0"/>
              <a:t>3</a:t>
            </a:r>
            <a:r>
              <a:rPr lang="fa-IR" dirty="0" smtClean="0"/>
              <a:t>1200 از این خاک را در کوره خشک نماییم، وزن خاک موجود و وزن مخصوص آن چقدر خواهد شد؟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1" dirty="0" smtClean="0"/>
                  <a:t>Sr=1     ,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𝑮𝑺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b="1" dirty="0" smtClean="0"/>
                  <a:t>    ,      V=1200</a:t>
                </a:r>
              </a:p>
              <a:p>
                <a:pPr algn="l" rtl="0"/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algn="l" rtl="0"/>
                <a:endParaRPr lang="en-US" sz="2400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1200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→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1790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400" dirty="0" smtClean="0"/>
              </a:p>
              <a:p>
                <a:pPr algn="l" rtl="0"/>
                <a:endParaRPr lang="fa-I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blipFill rotWithShape="0">
                <a:blip r:embed="rId2"/>
                <a:stretch>
                  <a:fillRect l="-683" t="-15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0.3	   e= 0.81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664" t="-3289" b="-92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532254" y="1069876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8622405" y="1160028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dirty="0" smtClean="0"/>
                  <a:t>مثال 5- در خاک اشباعی با وزن مخصوص خشک </a:t>
                </a:r>
                <a:r>
                  <a:rPr lang="en-US" dirty="0" smtClean="0"/>
                  <a:t>KN/m</a:t>
                </a:r>
                <a:r>
                  <a:rPr lang="en-US" baseline="30000" dirty="0" smtClean="0"/>
                  <a:t>3</a:t>
                </a:r>
                <a:r>
                  <a:rPr lang="fa-IR" dirty="0" smtClean="0"/>
                  <a:t>16=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fa-IR" dirty="0" smtClean="0"/>
                  <a:t> و 25/ 0 =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a-IR" dirty="0" smtClean="0"/>
                  <a:t> میزان چگالی دانه های جامد را محاسبه نمایید.</a:t>
                </a:r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495" b="-2459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smtClean="0"/>
                  <a:t>10Gs= 16 + 4Gs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blipFill rotWithShape="0">
                <a:blip r:embed="rId5"/>
                <a:stretch>
                  <a:fillRect l="-1418" b="-51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1.e=Gs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0.25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25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𝐺𝑠</m:t>
                    </m:r>
                  </m:oMath>
                </a14:m>
                <a:r>
                  <a:rPr lang="en-US" dirty="0" smtClean="0">
                    <a:sym typeface="Wingdings 2" panose="05020102010507070707" pitchFamily="18" charset="2"/>
                  </a:rPr>
                  <a:t>	</a:t>
                </a:r>
                <a:endParaRPr lang="fa-I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479" t="-30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798157" y="3767025"/>
            <a:ext cx="3561009" cy="161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7933385" y="3912092"/>
            <a:ext cx="3296991" cy="12729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16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𝑾𝒔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,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→</m:t>
                    </m:r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:endParaRPr lang="fa-I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blipFill rotWithShape="0">
                <a:blip r:embed="rId2"/>
                <a:stretch>
                  <a:fillRect b="-92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2459865" y="6181859"/>
            <a:ext cx="1880315" cy="39924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4" y="180304"/>
            <a:ext cx="7354326" cy="488700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7306615" y="1820646"/>
            <a:ext cx="4885385" cy="34496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>
          <a:xfrm>
            <a:off x="7532240" y="4481848"/>
            <a:ext cx="1437895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9156878" y="55877"/>
            <a:ext cx="2820474" cy="6181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963696" y="180304"/>
            <a:ext cx="276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مفاهیم اولیه تراکم خاک قرضه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a-IR" dirty="0" smtClean="0"/>
                  <a:t>با متراکم کردن خاک حجم و وزن دانه های جامد تغییری نمی کند: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,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marL="285750" indent="-285750" algn="r">
                  <a:buFontTx/>
                  <a:buChar char="-"/>
                </a:pPr>
                <a:r>
                  <a:rPr lang="fa-IR" dirty="0" smtClean="0"/>
                  <a:t>به کمک دیاگرام سه فازی خاک و نسبت تخلخل اولیه </a:t>
                </a:r>
                <a:r>
                  <a:rPr lang="en-US" dirty="0" smtClean="0"/>
                  <a:t>e1</a:t>
                </a:r>
                <a:r>
                  <a:rPr lang="fa-IR" dirty="0" smtClean="0"/>
                  <a:t> و ثانویه </a:t>
                </a:r>
                <a:r>
                  <a:rPr lang="en-US" dirty="0" smtClean="0"/>
                  <a:t>e2</a:t>
                </a:r>
                <a:r>
                  <a:rPr lang="fa-IR" dirty="0" smtClean="0"/>
                  <a:t> میتوانیم روابط زیر را بنویسیم:</a:t>
                </a:r>
              </a:p>
              <a:p>
                <a:pPr marL="285750" indent="-285750" algn="r">
                  <a:buFontTx/>
                  <a:buChar char="-"/>
                </a:pPr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fa-IR" dirty="0" smtClean="0"/>
              </a:p>
              <a:p>
                <a:pPr marL="285750" indent="-285750">
                  <a:buFontTx/>
                  <a:buChar char="-"/>
                </a:pP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blipFill rotWithShape="0">
                <a:blip r:embed="rId4"/>
                <a:stretch>
                  <a:fillRect l="-258" t="-1060" r="-116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8860664" y="3606085"/>
            <a:ext cx="3116687" cy="709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>
            <a:off x="8860664" y="3960851"/>
            <a:ext cx="1326525" cy="3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70135" y="3669285"/>
            <a:ext cx="11333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از تقسیم دو رابطه بر هم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1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554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 Roya</vt:lpstr>
      <vt:lpstr>Calibri</vt:lpstr>
      <vt:lpstr>Calibri Light</vt:lpstr>
      <vt:lpstr>Cambria Math</vt:lpstr>
      <vt:lpstr>Symbol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S&amp;H</dc:creator>
  <cp:lastModifiedBy>Ahmadi</cp:lastModifiedBy>
  <cp:revision>47</cp:revision>
  <dcterms:created xsi:type="dcterms:W3CDTF">2020-03-15T20:21:54Z</dcterms:created>
  <dcterms:modified xsi:type="dcterms:W3CDTF">2020-04-28T18:50:10Z</dcterms:modified>
</cp:coreProperties>
</file>