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187310-3C6E-488D-B1D3-7A7F1D78378F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2AFF8A-10EA-45B6-9378-25D7A29CA3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2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FF8A-10EA-45B6-9378-25D7A29CA3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35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1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9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4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3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11641"/>
            <a:ext cx="4813442" cy="40967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85500" y="1681011"/>
            <a:ext cx="1324121" cy="7146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9720294" y="1017314"/>
            <a:ext cx="2100807" cy="2977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8112138" y="183791"/>
            <a:ext cx="3942486" cy="7416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77329" y="888642"/>
            <a:ext cx="3065172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= مساحت مقطع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Ye</a:t>
            </a:r>
            <a:r>
              <a:rPr lang="fa-IR" dirty="0" smtClean="0">
                <a:cs typeface="B Nazanin" panose="00000400000000000000" pitchFamily="2" charset="-78"/>
              </a:rPr>
              <a:t>= تار خنثی الاستیک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= ممان اینرسی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</a:t>
            </a:r>
            <a:r>
              <a:rPr lang="fa-IR" dirty="0" smtClean="0">
                <a:cs typeface="B Nazanin" panose="00000400000000000000" pitchFamily="2" charset="-78"/>
              </a:rPr>
              <a:t>= شعاع ژیراسیون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= اساس مقطع الاستیک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Yp</a:t>
            </a:r>
            <a:r>
              <a:rPr lang="fa-IR" dirty="0" smtClean="0">
                <a:cs typeface="B Nazanin" panose="00000400000000000000" pitchFamily="2" charset="-78"/>
              </a:rPr>
              <a:t>= تار خنثی پلاستیک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Z</a:t>
            </a:r>
            <a:r>
              <a:rPr lang="fa-IR" dirty="0" smtClean="0">
                <a:cs typeface="B Nazanin" panose="00000400000000000000" pitchFamily="2" charset="-78"/>
              </a:rPr>
              <a:t>= اساس مقطع پلاستیک</a:t>
            </a:r>
            <a:endParaRPr lang="fa-IR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      ,  y1= 625mm      ,    d1=|Y1 – Ye|=|625-241.75|=383.25 </a:t>
                </a:r>
                <a:r>
                  <a:rPr lang="en-US" dirty="0" smtClean="0"/>
                  <a:t>mm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y2= 320mm	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d2=|Y2 – Ye|=|320-241.75|= 78.25 </a:t>
                </a:r>
                <a:r>
                  <a:rPr lang="en-US" dirty="0" smtClean="0"/>
                  <a:t>mm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 y3= 10mm     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d3=|Y3 – Ye|=|10-241.75|=231.75 </a:t>
                </a:r>
                <a:r>
                  <a:rPr lang="en-US" dirty="0" smtClean="0"/>
                  <a:t>mm</a:t>
                </a:r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blipFill rotWithShape="0">
                <a:blip r:embed="rId3"/>
                <a:stretch>
                  <a:fillRect b="-50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A= A1+A2+A3 = 3000+9000+8000 = 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96"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4835000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183" y="888642"/>
            <a:ext cx="4816699" cy="3103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93183" y="257577"/>
            <a:ext cx="4816699" cy="47651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020283" y="1813637"/>
            <a:ext cx="14681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=|Yi-Ye|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386366" y="4108361"/>
            <a:ext cx="9556124" cy="20477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8176533" y="216107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مشخصات هندسی مقاطع</a:t>
            </a:r>
            <a:endParaRPr lang="fa-I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0" y="960892"/>
            <a:ext cx="7516274" cy="5706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8231" y="3477296"/>
            <a:ext cx="4443211" cy="2424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12" y="1504570"/>
            <a:ext cx="4572638" cy="181952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03830" y="199960"/>
            <a:ext cx="5357612" cy="130461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0" y="365126"/>
            <a:ext cx="4849969" cy="97427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مروری بر نمودار تنش- کرنش فولاد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365126"/>
            <a:ext cx="3116687" cy="278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167" y="3593206"/>
            <a:ext cx="49014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نوع معروف فولاد نرمه ساختمانی داریم : </a:t>
            </a:r>
          </a:p>
          <a:p>
            <a:endParaRPr lang="fa-IR" dirty="0"/>
          </a:p>
          <a:p>
            <a:r>
              <a:rPr lang="fa-IR" dirty="0" smtClean="0"/>
              <a:t>نام		</a:t>
            </a:r>
            <a:r>
              <a:rPr lang="en-US" dirty="0" err="1" smtClean="0"/>
              <a:t>Fy</a:t>
            </a:r>
            <a:r>
              <a:rPr lang="en-US" dirty="0" smtClean="0"/>
              <a:t>	</a:t>
            </a:r>
            <a:r>
              <a:rPr lang="fa-IR" dirty="0" smtClean="0"/>
              <a:t>	</a:t>
            </a:r>
            <a:r>
              <a:rPr lang="en-US" dirty="0" smtClean="0"/>
              <a:t>Fu</a:t>
            </a:r>
            <a:r>
              <a:rPr lang="fa-IR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St37</a:t>
            </a:r>
            <a:r>
              <a:rPr lang="fa-IR" dirty="0" smtClean="0"/>
              <a:t>                </a:t>
            </a:r>
            <a:r>
              <a:rPr lang="en-US" dirty="0" smtClean="0"/>
              <a:t>240Mpa</a:t>
            </a:r>
            <a:r>
              <a:rPr lang="fa-IR" dirty="0" smtClean="0"/>
              <a:t>                 </a:t>
            </a:r>
            <a:r>
              <a:rPr lang="en-US" dirty="0" smtClean="0"/>
              <a:t>370Mpa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ST52</a:t>
            </a:r>
            <a:r>
              <a:rPr lang="fa-IR" dirty="0" smtClean="0"/>
              <a:t>               </a:t>
            </a:r>
            <a:r>
              <a:rPr lang="en-US" dirty="0" smtClean="0"/>
              <a:t>360Mpa</a:t>
            </a:r>
            <a:r>
              <a:rPr lang="fa-IR" dirty="0" smtClean="0"/>
              <a:t>                 </a:t>
            </a:r>
            <a:r>
              <a:rPr lang="en-US" dirty="0" smtClean="0"/>
              <a:t>520MPa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4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9114" y="319518"/>
            <a:ext cx="9259910" cy="79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305318" y="373487"/>
            <a:ext cx="9156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 2- حداکثر نیروی کششی ورق نشان داده شده در شکل زیر را محاسبه نمایید. مقطع از جنس فولاد </a:t>
            </a:r>
            <a:r>
              <a:rPr lang="en-US" dirty="0" smtClean="0"/>
              <a:t>ST37</a:t>
            </a:r>
            <a:r>
              <a:rPr lang="fa-IR" dirty="0" smtClean="0"/>
              <a:t> می باشد. </a:t>
            </a:r>
          </a:p>
          <a:p>
            <a:r>
              <a:rPr lang="en-US" dirty="0" err="1" smtClean="0"/>
              <a:t>Fy</a:t>
            </a:r>
            <a:r>
              <a:rPr lang="en-US" dirty="0" smtClean="0"/>
              <a:t>=240Mpa </a:t>
            </a:r>
            <a:r>
              <a:rPr lang="fa-IR" dirty="0" smtClean="0"/>
              <a:t> و  </a:t>
            </a:r>
            <a:r>
              <a:rPr lang="en-US" dirty="0" smtClean="0"/>
              <a:t>Fu=370MPa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1" y="1243439"/>
            <a:ext cx="7344800" cy="447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84" y="6136934"/>
            <a:ext cx="293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Ag= b.t =2</a:t>
            </a:r>
            <a:r>
              <a:rPr lang="en-US" dirty="0" smtClean="0">
                <a:sym typeface="Wingdings 2" panose="05020102010507070707" pitchFamily="18" charset="2"/>
              </a:rPr>
              <a:t>400= 800mm</a:t>
            </a:r>
            <a:r>
              <a:rPr lang="en-US" baseline="30000" dirty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034862" y="6136934"/>
            <a:ext cx="35803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An= </a:t>
            </a:r>
            <a:r>
              <a:rPr lang="en-US" dirty="0" err="1" smtClean="0"/>
              <a:t>bt-Dt</a:t>
            </a:r>
            <a:r>
              <a:rPr lang="en-US" dirty="0" smtClean="0"/>
              <a:t>= 800 - 20</a:t>
            </a:r>
            <a:r>
              <a:rPr lang="en-US" dirty="0" smtClean="0">
                <a:sym typeface="Wingdings 2" panose="05020102010507070707" pitchFamily="18" charset="2"/>
              </a:rPr>
              <a:t>2=760mm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>
                    <a:cs typeface="+mj-cs"/>
                  </a:rPr>
                  <a:t>T</a:t>
                </a:r>
                <a:r>
                  <a:rPr lang="en-US" sz="2000" baseline="-25000" dirty="0" smtClean="0">
                    <a:cs typeface="+mj-cs"/>
                  </a:rPr>
                  <a:t>u1</a:t>
                </a:r>
                <a:r>
                  <a:rPr lang="en-US" sz="2000" dirty="0" smtClean="0">
                    <a:cs typeface="+mj-cs"/>
                  </a:rPr>
                  <a:t> = 0.9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240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800 = 172800N</a:t>
                </a:r>
                <a:r>
                  <a:rPr lang="en-US" sz="2000" dirty="0" smtClean="0">
                    <a:cs typeface="+mj-cs"/>
                  </a:rPr>
                  <a:t> </a:t>
                </a:r>
                <a:endParaRPr lang="fa-IR" sz="2000" dirty="0"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  <a:blipFill rotWithShape="0">
                <a:blip r:embed="rId3"/>
                <a:stretch>
                  <a:fillRect l="-1468"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T</a:t>
                </a:r>
                <a:r>
                  <a:rPr lang="en-US" sz="2000" b="1" baseline="-25000" dirty="0" smtClean="0"/>
                  <a:t>u2</a:t>
                </a:r>
                <a:r>
                  <a:rPr lang="en-US" sz="2000" b="1" dirty="0" smtClean="0"/>
                  <a:t>= 0.75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370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760=210900N</a:t>
                </a:r>
                <a:r>
                  <a:rPr lang="en-US" sz="2000" b="1" dirty="0" smtClean="0"/>
                  <a:t> </a:t>
                </a:r>
                <a:endParaRPr lang="fa-I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02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a-IR" sz="2000" b="0" dirty="0" smtClean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= min ( 172800 , 210900)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 = 172800 N = 172.8 KN</a:t>
                </a:r>
                <a:endParaRPr lang="fa-I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642" b="-73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41617" y="145676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7482625" y="279830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7482624" y="4258875"/>
            <a:ext cx="4121239" cy="14682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5615189" y="6045468"/>
            <a:ext cx="3065395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024579" y="6065472"/>
            <a:ext cx="3333144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6071069" y="5127467"/>
            <a:ext cx="900000" cy="936000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3346841" y="5267998"/>
            <a:ext cx="840213" cy="595148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60581" y="1976907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60581" y="4359498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Cloud 3"/>
          <p:cNvSpPr/>
          <p:nvPr/>
        </p:nvSpPr>
        <p:spPr>
          <a:xfrm>
            <a:off x="6194738" y="270456"/>
            <a:ext cx="5705341" cy="133940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واحد های نیرو و تنش در مثال قبل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Fy=240Mpa = 240 N/mm</a:t>
                </a:r>
                <a:r>
                  <a:rPr lang="en-US" baseline="30000" dirty="0" smtClean="0"/>
                  <a:t>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</m:oMath>
                </a14:m>
                <a:r>
                  <a:rPr lang="en-US" dirty="0" smtClean="0"/>
                  <a:t>240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b="0" i="0" dirty="0" smtClean="0">
                        <a:sym typeface="Wingdings 2" panose="05020102010507070707" pitchFamily="18" charset="2"/>
                      </a:rPr>
                      <m:t>800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172800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 </a:t>
                </a:r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r>
                  <a:rPr lang="en-US" dirty="0" smtClean="0"/>
                  <a:t>Fu=370MPa= 240 N/mm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a-I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b="1" dirty="0" smtClean="0"/>
                  <a:t>= </a:t>
                </a:r>
                <a:r>
                  <a:rPr lang="en-US" b="1" dirty="0"/>
                  <a:t>0.75</a:t>
                </a:r>
                <a:r>
                  <a:rPr lang="en-US" dirty="0">
                    <a:sym typeface="Wingdings 2" panose="05020102010507070707" pitchFamily="18" charset="2"/>
                  </a:rPr>
                  <a:t> 370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760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=210900N</a:t>
                </a:r>
                <a:r>
                  <a:rPr lang="en-US" b="1" dirty="0"/>
                  <a:t> </a:t>
                </a:r>
                <a:endParaRPr lang="fa-IR" b="1" dirty="0"/>
              </a:p>
              <a:p>
                <a:pPr algn="l" rtl="0"/>
                <a:r>
                  <a:rPr lang="en-US" baseline="30000" dirty="0" smtClean="0"/>
                  <a:t>    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  <a:blipFill rotWithShape="0"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</a:rPr>
                  <a:t>Mpa=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𝒎𝒎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a-IR" sz="28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087932" y="2318197"/>
            <a:ext cx="489398" cy="4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82625" y="2614411"/>
            <a:ext cx="154547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93239" y="4662152"/>
            <a:ext cx="244699" cy="48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53082" y="4893972"/>
            <a:ext cx="167425" cy="2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7583" y="193184"/>
            <a:ext cx="10779617" cy="1146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مثال2- در شکل زیر حداکثر نیروی کششی ورق را تعیین کنید. (ورق از جنس فولاد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ST37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بوده و ضخامت آن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t=4mm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عرض ورق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b=400mm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ورق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L=4m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قطر محاسباتی سوراخ ها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D=20mm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باشد.)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2479" y="1700833"/>
            <a:ext cx="3477296" cy="113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فولاد </a:t>
            </a:r>
            <a:r>
              <a:rPr lang="en-US" dirty="0" smtClean="0"/>
              <a:t>ST37</a:t>
            </a:r>
            <a:r>
              <a:rPr lang="en-US" dirty="0"/>
              <a:t> </a:t>
            </a:r>
            <a:r>
              <a:rPr lang="fa-IR" dirty="0" smtClean="0"/>
              <a:t>  :</a:t>
            </a:r>
          </a:p>
          <a:p>
            <a:pPr algn="ctr"/>
            <a:r>
              <a:rPr lang="en-US" dirty="0" err="1" smtClean="0"/>
              <a:t>Fy</a:t>
            </a:r>
            <a:r>
              <a:rPr lang="en-US" dirty="0" smtClean="0"/>
              <a:t>= 240MPa      ,  Fu=370MPa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Ag= b.t =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4 = 1600mm</a:t>
                </a:r>
                <a:r>
                  <a:rPr lang="en-US" baseline="30000" dirty="0" smtClean="0"/>
                  <a:t>2</a:t>
                </a:r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09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518529" y="4069722"/>
            <a:ext cx="4943670" cy="7727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8242479" y="3090929"/>
            <a:ext cx="3219719" cy="72121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An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 = 1600 - 2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An=1440mm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" t="-10000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1600= 345600N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370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1440= 399600N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>
            <a:off x="5589430" y="5014139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</p:cNvCxnSpPr>
          <p:nvPr/>
        </p:nvCxnSpPr>
        <p:spPr>
          <a:xfrm flipV="1">
            <a:off x="5537915" y="5666704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12924" y="5026301"/>
            <a:ext cx="4906851" cy="1153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 = min(345600 , 399600)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345600N = 345.6 KN</a:t>
            </a:r>
            <a:endParaRPr lang="fa-IR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" y="1693625"/>
            <a:ext cx="6782747" cy="2152950"/>
          </a:xfrm>
          <a:prstGeom prst="rect">
            <a:avLst/>
          </a:prstGeom>
        </p:spPr>
      </p:pic>
      <p:cxnSp>
        <p:nvCxnSpPr>
          <p:cNvPr id="5" name="Curved Connector 4"/>
          <p:cNvCxnSpPr>
            <a:endCxn id="12" idx="1"/>
          </p:cNvCxnSpPr>
          <p:nvPr/>
        </p:nvCxnSpPr>
        <p:spPr>
          <a:xfrm>
            <a:off x="3438659" y="3784206"/>
            <a:ext cx="3079869" cy="598973"/>
          </a:xfrm>
          <a:prstGeom prst="curvedConnector3">
            <a:avLst>
              <a:gd name="adj1" fmla="val 31601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826781" y="3305347"/>
            <a:ext cx="2389939" cy="149409"/>
          </a:xfrm>
          <a:prstGeom prst="curvedConnector3">
            <a:avLst>
              <a:gd name="adj1" fmla="val 67783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4282" y="296214"/>
            <a:ext cx="5550794" cy="90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محاسبه سطح مقطع خالص 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(An)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برای عضو کششی با سوراخهای نامنظم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4" y="1522526"/>
            <a:ext cx="662618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برای مسیر های مستقیم، مسیری که دارای سوراخ بیشتری می باشد را انتخاب میکنیم ( بین مسیر های 1 و 2 و 5 یکی از مسیرهای 2 یا 5 را انتخاب میکنیم.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مسیر هایی که دارای خطوط مورب (کج) می باشند، مسیرهایی انتخاب میشوند که تعداد سوراخ ها از مسیر مستقیم بیشتر باشد. ( مسیر 7 را حذف میکنیم)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مسیر های گسیختگی نباید دارای خطوط افقی باشند. ( مسیر 6 حذف میشود)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از بین مسیر هایی با خطوط کج که دارای سوراخهای یکسانی هستند، مسیرهایی را انتخاب میکنیم که دارای خطوط مورب کمتری می باشند. (از بین مسیر های 3 و 4که تعداد سوراخهای یکسانی دارند، بدلیل اینکه مسیر 3 دارای یک خط مورب ولی مسیر 4 دارای دو خط مورب می باشد، مسیر 3 انتخاب میشود)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</a:t>
            </a:r>
            <a:r>
              <a:rPr lang="en-US" dirty="0" smtClean="0"/>
              <a:t>An</a:t>
            </a:r>
            <a:r>
              <a:rPr lang="fa-IR" dirty="0" smtClean="0"/>
              <a:t> های بدست آمده از مسیرهای گسیختگی مختلف کمترین مقدار را انتخاب میکنیم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867718"/>
            <a:ext cx="5241702" cy="348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350787"/>
            <a:ext cx="519185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" y="1198081"/>
            <a:ext cx="5107719" cy="32716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6248" y="2009104"/>
            <a:ext cx="6400800" cy="502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5396248" y="2814964"/>
            <a:ext cx="6465194" cy="1488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753082" y="772732"/>
            <a:ext cx="4108360" cy="631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dirty="0" smtClean="0"/>
                  <a:t>محاسبه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برای مسیرهای گسیختگی: </a:t>
                </a:r>
              </a:p>
              <a:p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 مستقیم از فرمول قبلی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استفاده میکنیم.  </a:t>
                </a:r>
                <a:r>
                  <a:rPr lang="en-US" dirty="0" smtClean="0"/>
                  <a:t>(An=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)</a:t>
                </a: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مسیرهای دارای خطوط مورب به ازای هر خط مورب فرمول قبل را به علاوه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a-IR" dirty="0" smtClean="0"/>
                  <a:t> می نماییم.</a:t>
                </a:r>
              </a:p>
              <a:p>
                <a:r>
                  <a:rPr lang="fa-IR" dirty="0" smtClean="0"/>
                  <a:t>مثلا برای مسیر 3 داریم:   	 </a:t>
                </a:r>
                <a:r>
                  <a:rPr lang="en-US" dirty="0" smtClean="0"/>
                  <a:t> An=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3Dt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blipFill rotWithShape="0">
                <a:blip r:embed="rId3"/>
                <a:stretch>
                  <a:fillRect l="-489" t="-1318" r="-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1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3"/>
            <a:ext cx="5112913" cy="25631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81870" y="1906766"/>
            <a:ext cx="3110248" cy="5913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703595" y="38046"/>
            <a:ext cx="7302321" cy="9667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8551"/>
            <a:ext cx="5306096" cy="36154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193961" y="139384"/>
            <a:ext cx="8641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مثال3- مطلوب است محاسبه حداکثر نیروی کششی برای ورق نشان داده شده در شکل مقابل. </a:t>
            </a:r>
          </a:p>
          <a:p>
            <a:r>
              <a:rPr lang="fa-IR" dirty="0" smtClean="0"/>
              <a:t>ورق از جنس فولاد </a:t>
            </a:r>
            <a:r>
              <a:rPr lang="en-US" dirty="0" smtClean="0"/>
              <a:t>ST52 </a:t>
            </a:r>
            <a:r>
              <a:rPr lang="fa-IR" dirty="0" smtClean="0"/>
              <a:t>  می باشد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+ 83.2=1321 mm</a:t>
                </a:r>
                <a:r>
                  <a:rPr lang="en-US" baseline="30000" dirty="0" smtClean="0"/>
                  <a:t>2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𝟏𝟑𝟔𝟑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= 1440 – 200 + 166.6 = 1323mm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𝟏𝟒𝟎𝟔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300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blipFill rotWithShape="0">
                <a:blip r:embed="rId4"/>
                <a:stretch>
                  <a:fillRect l="-672" b="-17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70113" y="1944196"/>
            <a:ext cx="5808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b=6</a:t>
            </a:r>
            <a:r>
              <a:rPr lang="en-US" dirty="0" smtClean="0">
                <a:sym typeface="Wingdings 2" panose="05020102010507070707" pitchFamily="18" charset="2"/>
              </a:rPr>
              <a:t>120=720mm            Ag = </a:t>
            </a:r>
            <a:r>
              <a:rPr lang="en-US" dirty="0" err="1" smtClean="0">
                <a:sym typeface="Wingdings 2" panose="05020102010507070707" pitchFamily="18" charset="2"/>
              </a:rPr>
              <a:t>bt</a:t>
            </a:r>
            <a:r>
              <a:rPr lang="en-US" dirty="0" smtClean="0">
                <a:sym typeface="Wingdings 2" panose="05020102010507070707" pitchFamily="18" charset="2"/>
              </a:rPr>
              <a:t> = 720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2=1440mm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9288473" y="3210866"/>
            <a:ext cx="2717443" cy="9849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min( An1 , An2, An3)</a:t>
            </a:r>
          </a:p>
          <a:p>
            <a:pPr algn="ctr" rtl="0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1320mm</a:t>
            </a:r>
            <a:r>
              <a:rPr lang="en-US" b="1" baseline="30000" dirty="0" smtClean="0">
                <a:solidFill>
                  <a:schemeClr val="tx1"/>
                </a:solidFill>
                <a:cs typeface="+mj-cs"/>
              </a:rPr>
              <a:t>2</a:t>
            </a:r>
            <a:endParaRPr lang="fa-IR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1440= 466560N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520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1320= 514800N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>
            <a:off x="5537915" y="854263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86400" y="1506828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61409" y="866425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514800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= 466.5 KN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5813" y="476518"/>
            <a:ext cx="302653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طراحی تسمه های کششی</a:t>
            </a:r>
            <a:endParaRPr lang="fa-I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</a:rPr>
                  <a:t>کنترل لاغری در اعضای کششی: 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در اعضای اثر نیروهای کششی، لاغری حداکثر عضو  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max 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(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a-IR" dirty="0" smtClean="0">
                    <a:solidFill>
                      <a:schemeClr val="tx1"/>
                    </a:solidFill>
                  </a:rPr>
                  <a:t> به 300 محدود می شود:</a:t>
                </a:r>
              </a:p>
              <a:p>
                <a:pPr rtl="0"/>
                <a:r>
                  <a:rPr lang="fa-I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a-I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a-I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rtl="0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: طول عضو کششی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</a:rPr>
                  <a:t>برای تسمه ها داریم:</a:t>
                </a:r>
              </a:p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,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fa-IR" sz="2800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9" y="145180"/>
            <a:ext cx="2000110" cy="2173017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5409130" y="3258354"/>
            <a:ext cx="4971243" cy="136515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7589" y="1790163"/>
            <a:ext cx="9749307" cy="1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1906073" y="3567448"/>
            <a:ext cx="9800823" cy="2176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3773510" y="6034536"/>
            <a:ext cx="1648496" cy="55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429555" y="386366"/>
            <a:ext cx="10277341" cy="101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مثال 4- حداکثر نیروی کششی نهایی قابل تحمل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fa-IR" dirty="0" smtClean="0">
                <a:solidFill>
                  <a:schemeClr val="tx1"/>
                </a:solidFill>
              </a:rPr>
              <a:t> تسمه ای باعرض 50 میلیمتر و طول 1 متر برابر با </a:t>
            </a:r>
            <a:r>
              <a:rPr lang="en-US" dirty="0" smtClean="0">
                <a:solidFill>
                  <a:schemeClr val="tx1"/>
                </a:solidFill>
              </a:rPr>
              <a:t>100KN</a:t>
            </a:r>
            <a:r>
              <a:rPr lang="fa-IR" dirty="0" smtClean="0">
                <a:solidFill>
                  <a:schemeClr val="tx1"/>
                </a:solidFill>
              </a:rPr>
              <a:t> می باشد. حداقل ضخامت ورق را محاسبه کنید.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dirty="0" smtClean="0"/>
                  <a:t>محاسبه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براساس نیروی کششی نهایی: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= 240MPa    ,  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= 50t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= T</a:t>
                </a:r>
                <a:r>
                  <a:rPr lang="en-US" baseline="-25000" dirty="0" smtClean="0"/>
                  <a:t>u1</a:t>
                </a:r>
                <a:r>
                  <a:rPr lang="en-US" dirty="0" smtClean="0"/>
                  <a:t> = 0.9F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. A</a:t>
                </a:r>
                <a:r>
                  <a:rPr lang="en-US" baseline="-25000" dirty="0" smtClean="0"/>
                  <a:t>g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92" t="-2893" r="-527" b="-57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محاسبه محدوده ی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 اساس کنترل لاغری:</a:t>
                </a:r>
              </a:p>
              <a:p>
                <a:endParaRPr lang="fa-IR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t=9.3 &gt; 11.12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fa-IR" dirty="0"/>
              </a:p>
              <a:p>
                <a:endParaRPr lang="fa-IR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592" t="-1829" r="-5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3510" y="6034536"/>
            <a:ext cx="4765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= 11.12mm   </a:t>
            </a:r>
            <a:endParaRPr lang="fa-IR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1685" y="4868214"/>
            <a:ext cx="257577" cy="463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1" y="29413"/>
            <a:ext cx="3536807" cy="30722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16732" y="924122"/>
            <a:ext cx="1700012" cy="761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141668" y="6174165"/>
            <a:ext cx="11307650" cy="506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193466" y="2578515"/>
            <a:ext cx="3683358" cy="3400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/>
          <p:nvPr/>
        </p:nvSpPr>
        <p:spPr>
          <a:xfrm>
            <a:off x="4128589" y="1658706"/>
            <a:ext cx="3663129" cy="4368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220568" y="3107750"/>
            <a:ext cx="3388901" cy="2894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I</a:t>
                </a:r>
                <a:r>
                  <a:rPr lang="fa-IR" sz="2800" baseline="-25000" dirty="0" smtClean="0"/>
                  <a:t>مستطیل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7273" b="-104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9" y="3440743"/>
            <a:ext cx="271500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440641687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77" y="1916454"/>
            <a:ext cx="630346" cy="23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270000000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55107562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933" y="3280757"/>
            <a:ext cx="3372321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429664500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9583" y="141668"/>
            <a:ext cx="5203065" cy="56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 smtClean="0">
                          <a:latin typeface="Cambria Math" panose="02040503050406030204" pitchFamily="18" charset="0"/>
                        </a:rPr>
                        <m:t>𝟐𝟓𝟎𝟎𝟎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𝟒𝟒𝟎𝟔𝟒𝟏𝟔𝟖𝟕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𝟐𝟕𝟎𝟎𝟎𝟎𝟎𝟎𝟎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𝟓𝟓𝟏𝟎𝟕𝟓𝟔𝟐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𝟐𝟔𝟔𝟔𝟔𝟔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𝟒𝟐𝟗𝟔𝟔𝟒𝟓𝟎𝟎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𝟏𝟏𝟗𝟓𝟕𝟎𝟓𝟒𝟏𝟓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2" y="3587684"/>
            <a:ext cx="4458322" cy="239110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700788" y="4007286"/>
            <a:ext cx="7237927" cy="2703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190187" y="1990702"/>
            <a:ext cx="6606862" cy="187295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5816535" y="515155"/>
            <a:ext cx="5980513" cy="1184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chemeClr val="tx1"/>
                </a:solidFill>
              </a:rPr>
              <a:t>مثال 5- در قاب خرپایی شکل مقابل که دارای بادبندی با مقطع تسمه می باشد، مطلوب است محاسبه حداقل ضخامت تسمه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7" y="2134327"/>
            <a:ext cx="2257740" cy="160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 smtClean="0"/>
                  <a:t>  </a:t>
                </a:r>
                <a:r>
                  <a:rPr lang="en-US" dirty="0" smtClean="0"/>
                  <a:t>F2-150=0        F2=150KN 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/>
                  <a:t>  </a:t>
                </a:r>
                <a:r>
                  <a:rPr lang="en-US" dirty="0" smtClean="0"/>
                  <a:t>F1=0</a:t>
                </a:r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371" t="-37056" b="-33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0315978" y="2382592"/>
            <a:ext cx="2962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nary>
                  </m:oMath>
                </a14:m>
                <a:r>
                  <a:rPr lang="fa-IR" dirty="0" smtClean="0"/>
                  <a:t>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-150=0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Tx</a:t>
                </a:r>
                <a:r>
                  <a:rPr lang="en-US" dirty="0" smtClean="0"/>
                  <a:t>=T.sin30 =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=0.5T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258" t="-253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64" y="4396839"/>
            <a:ext cx="2879800" cy="1718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4" y="204377"/>
            <a:ext cx="491558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642" y="5486400"/>
            <a:ext cx="3889420" cy="109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440809"/>
            <a:ext cx="4286848" cy="226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Ag= 200t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An=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- 2Dt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269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200t=43200t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269t=72630t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>
            <a:off x="5589431" y="3481554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5537916" y="4134119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2925" y="3493716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min(43200t , 72630t)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43200t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Tu = T</a:t>
                </a:r>
                <a:r>
                  <a:rPr lang="fa-IR" baseline="-25000" dirty="0" smtClean="0"/>
                  <a:t>موجود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43200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blipFill rotWithShape="0">
                <a:blip r:embed="rId6"/>
                <a:stretch>
                  <a:fillRect l="-1368" t="-2874" b="-11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8681" y="334851"/>
            <a:ext cx="4997003" cy="38765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کنترل لاغری</a:t>
                </a:r>
              </a:p>
              <a:p>
                <a:endParaRPr lang="fa-IR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-25000" dirty="0" smtClean="0"/>
                  <a:t>max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t=7mm &gt; 33.34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035" r="-1205" b="-24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" y="334851"/>
            <a:ext cx="6292595" cy="4944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765961" y="3000777"/>
            <a:ext cx="257577" cy="540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9887" y="257577"/>
            <a:ext cx="6207617" cy="3863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41668" y="257577"/>
            <a:ext cx="4301543" cy="1738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r</a:t>
                </a:r>
                <a:r>
                  <a:rPr lang="fa-IR" dirty="0" smtClean="0"/>
                  <a:t>: شعاع ژیراسیون</a:t>
                </a:r>
              </a:p>
              <a:p>
                <a:pPr algn="ctr"/>
                <a:endParaRPr lang="fa-IR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𝟏𝟏𝟗𝟓𝟕𝟎𝟓𝟒𝟏𝟓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blipFill rotWithShape="0">
                <a:blip r:embed="rId2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2391584"/>
            <a:ext cx="4049351" cy="389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fa-IR" dirty="0" smtClean="0"/>
                  <a:t>:اساس مقطع الاستیک</a:t>
                </a:r>
              </a:p>
              <a:p>
                <a:endParaRPr lang="fa-IR" dirty="0"/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blipFill rotWithShape="0">
                <a:blip r:embed="rId4"/>
                <a:stretch>
                  <a:fillRect t="-1877" r="-11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93983" y="2391584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7173532" y="1490062"/>
            <a:ext cx="437882" cy="18030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4946041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3079730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7" y="1142202"/>
            <a:ext cx="7621064" cy="5715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97003" y="5756856"/>
            <a:ext cx="2279560" cy="5409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138670" y="141668"/>
            <a:ext cx="6903077" cy="1000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97003" y="231820"/>
            <a:ext cx="7044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Yp</a:t>
            </a:r>
            <a:r>
              <a:rPr lang="fa-IR" dirty="0" smtClean="0"/>
              <a:t>: تار خنثی پلاستیک</a:t>
            </a:r>
          </a:p>
          <a:p>
            <a:r>
              <a:rPr lang="fa-IR" dirty="0" smtClean="0"/>
              <a:t>شکل را به دوقسمت با مساحت های یکسان تقسیم می نماید. برای محاسبه آن نصف مساحت را حساب کرده و از پایین مقطع یا بالای آن مساحت ها را تا آن مقدار حساب می نماییم</a:t>
            </a:r>
          </a:p>
          <a:p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7025" y="2125014"/>
            <a:ext cx="190607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8667482" y="2395469"/>
            <a:ext cx="2163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Yp</a:t>
            </a:r>
            <a:r>
              <a:rPr lang="en-US" dirty="0" smtClean="0"/>
              <a:t>= 153.3mm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3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7787" y="228049"/>
            <a:ext cx="2627290" cy="100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00056" y="362250"/>
            <a:ext cx="2708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Z</a:t>
            </a:r>
            <a:r>
              <a:rPr lang="fa-IR" sz="2000" dirty="0" smtClean="0"/>
              <a:t>: اساس مقطع پلاستیک</a:t>
            </a:r>
          </a:p>
          <a:p>
            <a:r>
              <a:rPr lang="en-US" sz="2000" dirty="0"/>
              <a:t>Q</a:t>
            </a:r>
            <a:r>
              <a:rPr lang="fa-IR" sz="2000" dirty="0"/>
              <a:t>: لنگر اول سطح</a:t>
            </a:r>
          </a:p>
          <a:p>
            <a:pPr algn="ctr"/>
            <a:endParaRPr lang="fa-IR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293374" y="1585780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1148000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133666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1281666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4358208"/>
            <a:ext cx="5029902" cy="2372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19579" y="497906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4790938" y="5187916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300</a:t>
            </a:r>
            <a:r>
              <a:rPr lang="en-US" dirty="0" smtClean="0">
                <a:sym typeface="Wingdings 2" panose="05020102010507070707" pitchFamily="18" charset="2"/>
              </a:rPr>
              <a:t>10=3000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A2=466.5 15=6997.5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293374" y="4380109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6997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1414500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1632166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3046666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547351" y="82934"/>
            <a:ext cx="6722772" cy="90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1281666</m:t>
                    </m:r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3046666</m:t>
                    </m:r>
                  </m:oMath>
                </a14:m>
                <a:r>
                  <a:rPr lang="en-US" dirty="0" smtClean="0"/>
                  <a:t> = 4328332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4644" y="1305938"/>
            <a:ext cx="11591345" cy="27431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4643" y="4193091"/>
            <a:ext cx="11591346" cy="25499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3" y="1344340"/>
            <a:ext cx="4192412" cy="25957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9579" y="214817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815615" y="2345335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A3= 400</a:t>
            </a:r>
            <a:r>
              <a:rPr lang="en-US" dirty="0" smtClean="0">
                <a:sym typeface="Wingdings 2" panose="05020102010507070707" pitchFamily="18" charset="2"/>
              </a:rPr>
              <a:t>20=8000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A4=133.5 15=2002.5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373487"/>
            <a:ext cx="8203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مثال1- فاصله بین تارخنثی الاستیک </a:t>
            </a:r>
            <a:r>
              <a:rPr lang="en-US" dirty="0" smtClean="0"/>
              <a:t>(Ye)</a:t>
            </a:r>
            <a:r>
              <a:rPr lang="fa-IR" dirty="0" smtClean="0"/>
              <a:t> و تار خنثی پلاستیک </a:t>
            </a:r>
            <a:r>
              <a:rPr lang="en-US" dirty="0" smtClean="0"/>
              <a:t>(</a:t>
            </a:r>
            <a:r>
              <a:rPr lang="en-US" dirty="0" err="1" smtClean="0"/>
              <a:t>Yp</a:t>
            </a:r>
            <a:r>
              <a:rPr lang="en-US" dirty="0" smtClean="0"/>
              <a:t>)</a:t>
            </a:r>
            <a:r>
              <a:rPr lang="fa-IR" dirty="0" smtClean="0"/>
              <a:t> در مقطع مقابل چقدر است؟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5" y="3620499"/>
            <a:ext cx="3305636" cy="2991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521" y="1106641"/>
            <a:ext cx="59242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500</a:t>
            </a:r>
            <a:r>
              <a:rPr lang="en-US" dirty="0" smtClean="0">
                <a:sym typeface="Wingdings 2" panose="05020102010507070707" pitchFamily="18" charset="2"/>
              </a:rPr>
              <a:t>10=5000mm</a:t>
            </a:r>
            <a:r>
              <a:rPr lang="en-US" baseline="30000" dirty="0" smtClean="0">
                <a:sym typeface="Wingdings 2" panose="05020102010507070707" pitchFamily="18" charset="2"/>
              </a:rPr>
              <a:t>2    </a:t>
            </a:r>
            <a:r>
              <a:rPr lang="en-US" dirty="0" smtClean="0">
                <a:sym typeface="Wingdings 2" panose="05020102010507070707" pitchFamily="18" charset="2"/>
              </a:rPr>
              <a:t>  ,   Y1=440mm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10=4000mm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r>
              <a:rPr lang="en-US" dirty="0" smtClean="0">
                <a:sym typeface="Wingdings 2" panose="05020102010507070707" pitchFamily="18" charset="2"/>
              </a:rPr>
              <a:t>     ,   Y2=230mm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A3= 200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30=6000mm</a:t>
            </a:r>
            <a:r>
              <a:rPr lang="en-US" baseline="30000" dirty="0" smtClean="0">
                <a:sym typeface="Wingdings 2" panose="05020102010507070707" pitchFamily="18" charset="2"/>
              </a:rPr>
              <a:t>2   </a:t>
            </a:r>
            <a:r>
              <a:rPr lang="en-US" dirty="0" smtClean="0">
                <a:sym typeface="Wingdings 2" panose="05020102010507070707" pitchFamily="18" charset="2"/>
              </a:rPr>
              <a:t>  ,    Y3=15mm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9" y="373487"/>
            <a:ext cx="2962688" cy="294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algn="l"/>
                <a:endParaRPr lang="fa-IR" dirty="0"/>
              </a:p>
              <a:p>
                <a:pPr algn="l"/>
                <a:endParaRPr lang="fa-IR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3210000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597758" y="2215166"/>
            <a:ext cx="4906850" cy="47651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A= A1+A2+A3 = 5000+4000+6000= 15000mm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726546" y="3425780"/>
            <a:ext cx="4945488" cy="318598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8717" y="785610"/>
            <a:ext cx="4063328" cy="2498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فاصله تار خنثی الاستیک و پلاستیک از هم برابر است با: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en-US" b="1" dirty="0" smtClean="0">
                <a:cs typeface="B Nazanin" panose="00000400000000000000" pitchFamily="2" charset="-78"/>
              </a:rPr>
              <a:t>Ye-</a:t>
            </a:r>
            <a:r>
              <a:rPr lang="en-US" b="1" dirty="0" err="1" smtClean="0">
                <a:cs typeface="B Nazanin" panose="00000400000000000000" pitchFamily="2" charset="-78"/>
              </a:rPr>
              <a:t>Yp</a:t>
            </a:r>
            <a:r>
              <a:rPr lang="en-US" b="1" dirty="0" smtClean="0">
                <a:cs typeface="B Nazanin" panose="00000400000000000000" pitchFamily="2" charset="-78"/>
              </a:rPr>
              <a:t>= 214 – 180 = 34mm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" y="785610"/>
            <a:ext cx="6936089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252831"/>
            <a:ext cx="7506748" cy="5515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56867" y="453148"/>
            <a:ext cx="4198513" cy="95303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95800" y="606500"/>
            <a:ext cx="357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طراحی اعضای کششی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5800" y="1893194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کل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g</a:t>
            </a:r>
            <a:endParaRPr lang="fa-IR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95800" y="3147222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خالص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5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02299" y="2356834"/>
            <a:ext cx="2382591" cy="10455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907628" y="1643887"/>
            <a:ext cx="3515932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405352" y="2663936"/>
            <a:ext cx="3966693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7624292" y="244699"/>
            <a:ext cx="4237149" cy="105606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محاسبه مقاومت کششی در طول عضو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144" y="1777460"/>
            <a:ext cx="341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1- حالت تسلیم کششی روی سطح مقطع کل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237927" y="2879629"/>
            <a:ext cx="41341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2- حالت گیسختگی کششی روی سطح مقطع خالص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4241652"/>
            <a:ext cx="5439534" cy="180047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3065172" y="1777460"/>
            <a:ext cx="450760" cy="2073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440" y="1710673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440" y="3202028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2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930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نمودار تنش- کرنش فولاد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S&amp;H</dc:creator>
  <cp:lastModifiedBy>Ahmadi</cp:lastModifiedBy>
  <cp:revision>71</cp:revision>
  <dcterms:created xsi:type="dcterms:W3CDTF">2020-03-17T09:51:06Z</dcterms:created>
  <dcterms:modified xsi:type="dcterms:W3CDTF">2020-04-26T20:10:40Z</dcterms:modified>
</cp:coreProperties>
</file>