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1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9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0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9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2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8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2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7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4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8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BD6DC-2051-4DC5-8C6E-F445ABBE987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E3A4-D044-4278-8911-75D25BEE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Mitra_1 (MRT)" panose="00000700000000000000" pitchFamily="2" charset="-78"/>
              </a:rPr>
              <a:t>جلسه ی هفتم : ساختار جمله</a:t>
            </a:r>
            <a:br>
              <a:rPr lang="fa-IR" sz="3600" dirty="0" smtClean="0">
                <a:cs typeface="2  Mitra_1 (MRT)" panose="00000700000000000000" pitchFamily="2" charset="-78"/>
              </a:rPr>
            </a:br>
            <a:r>
              <a:rPr lang="fa-IR" sz="3600" dirty="0" smtClean="0">
                <a:cs typeface="2  Mitra_1 (MRT)" panose="00000700000000000000" pitchFamily="2" charset="-78"/>
              </a:rPr>
              <a:t>     </a:t>
            </a:r>
            <a:endParaRPr lang="en-US" sz="3600" dirty="0">
              <a:cs typeface="2  Mitra_1 (MRT)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3200" dirty="0" smtClean="0"/>
              <a:t>درس زبان عمومی</a:t>
            </a:r>
            <a:r>
              <a:rPr lang="fa-IR" dirty="0" smtClean="0"/>
              <a:t> </a:t>
            </a:r>
          </a:p>
          <a:p>
            <a:endParaRPr lang="fa-IR" dirty="0" smtClean="0"/>
          </a:p>
          <a:p>
            <a:r>
              <a:rPr lang="fa-IR" sz="2800" dirty="0" smtClean="0"/>
              <a:t>مدرس : احمد نیکدل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32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2  Mitra_1 (MRT)" panose="00000700000000000000" pitchFamily="2" charset="-78"/>
              </a:rPr>
              <a:t>ساختار جمله در زبان انگلیسی:                                </a:t>
            </a:r>
            <a:br>
              <a:rPr lang="fa-IR" sz="3200" dirty="0" smtClean="0">
                <a:cs typeface="2  Mitra_1 (MRT)" panose="00000700000000000000" pitchFamily="2" charset="-78"/>
              </a:rPr>
            </a:br>
            <a:r>
              <a:rPr lang="fa-IR" sz="3200" dirty="0">
                <a:cs typeface="2  Mitra_1 (MRT)" panose="00000700000000000000" pitchFamily="2" charset="-78"/>
              </a:rPr>
              <a:t> </a:t>
            </a:r>
            <a:r>
              <a:rPr lang="fa-IR" sz="3200" dirty="0" smtClean="0">
                <a:cs typeface="2  Mitra_1 (MRT)" panose="00000700000000000000" pitchFamily="2" charset="-78"/>
              </a:rPr>
              <a:t> </a:t>
            </a:r>
            <a:endParaRPr lang="en-US" sz="3200" dirty="0">
              <a:cs typeface="2  Mitra_1 (MRT)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sz="2400" dirty="0" smtClean="0">
                <a:cs typeface="2  Mitra_1 (MRT)" panose="00000700000000000000" pitchFamily="2" charset="-78"/>
              </a:rPr>
              <a:t>9 انگاره ی ساختاری در زبان انگلیسی وجود دارد که جهت روشن شدن ساختار جمله لازم است آنها را به شکل پایه ای فراگیریم تا بتوانیم این 9 انگاره را به شکل کاربردی در ساختار جملات زبان انگلیسی یاد بگیریم.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fa-IR" sz="2400" dirty="0" smtClean="0">
                <a:cs typeface="2  Mitra_1 (MRT)" panose="00000700000000000000" pitchFamily="2" charset="-78"/>
              </a:rPr>
              <a:t>این انگاره ها همگی از ساختار مبتدا + خبر تشکیل شده اند. اما در زیرساخت ها با یکدیگر                </a:t>
            </a:r>
          </a:p>
          <a:p>
            <a:pPr marL="0" indent="0">
              <a:buNone/>
            </a:pPr>
            <a:r>
              <a:rPr lang="fa-IR" sz="2400" dirty="0" smtClean="0">
                <a:cs typeface="2  Mitra_1 (MRT)" panose="00000700000000000000" pitchFamily="2" charset="-78"/>
              </a:rPr>
              <a:t>متفاوتند.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fa-IR" sz="2400" dirty="0" smtClean="0">
                <a:cs typeface="2  Mitra_1 (MRT)" panose="00000700000000000000" pitchFamily="2" charset="-78"/>
              </a:rPr>
              <a:t>انگاره ی نوع اول : مبتدا (مسندالیه)+ خبر که در آن از دو جزء فاعل و گزاره ی فعلی برای ارایه ی موضوع استفاده می شود. فاعل از نوع اسم یا ضمیر فاعلی و گزاره ی فعلی از نوع فعل است:     </a:t>
            </a:r>
            <a:endParaRPr lang="en-US" sz="2400" dirty="0" smtClean="0">
              <a:cs typeface="2  Mitra_1 (MRT)" panose="00000700000000000000" pitchFamily="2" charset="-78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cs typeface="2  Mitra_1 (MRT)" panose="00000700000000000000" pitchFamily="2" charset="-78"/>
              </a:rPr>
              <a:t>He works.</a:t>
            </a:r>
            <a:r>
              <a:rPr lang="fa-IR" sz="2400" dirty="0" smtClean="0">
                <a:cs typeface="2  Mitra_1 (MRT)" panose="00000700000000000000" pitchFamily="2" charset="-78"/>
              </a:rPr>
              <a:t>  </a:t>
            </a:r>
            <a:endParaRPr lang="en-US" sz="2400" dirty="0" smtClean="0">
              <a:cs typeface="2  Mitra_1 (MRT)" panose="00000700000000000000" pitchFamily="2" charset="-78"/>
            </a:endParaRPr>
          </a:p>
          <a:p>
            <a:pPr marL="457200" indent="-457200">
              <a:buAutoNum type="arabicPeriod"/>
            </a:pPr>
            <a:endParaRPr lang="en-US" sz="2400" dirty="0">
              <a:cs typeface="2  Mitra_1 (MRT)" panose="00000700000000000000" pitchFamily="2" charset="-78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cs typeface="2  Mitra_1 (MRT)" panose="00000700000000000000" pitchFamily="2" charset="-78"/>
              </a:rPr>
              <a:t>The boy laughed.</a:t>
            </a:r>
          </a:p>
          <a:p>
            <a:pPr marL="0" indent="0">
              <a:buNone/>
            </a:pPr>
            <a:r>
              <a:rPr lang="fa-IR" sz="2400" dirty="0" smtClean="0">
                <a:cs typeface="2  Mitra_1 (MRT)" panose="00000700000000000000" pitchFamily="2" charset="-78"/>
              </a:rPr>
              <a:t> </a:t>
            </a:r>
            <a:endParaRPr lang="fa-IR" sz="2400" dirty="0">
              <a:cs typeface="2  Mitra_1 (MRT)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659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2  Mitra_1 (MRT)" panose="00000700000000000000" pitchFamily="2" charset="-78"/>
              </a:rPr>
              <a:t>ساختار جمله در زبان انگلیسی                          </a:t>
            </a:r>
            <a:endParaRPr lang="en-US" sz="3600" dirty="0">
              <a:cs typeface="2  Mitra_1 (MRT)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fa-IR" sz="2400" dirty="0" smtClean="0">
                <a:cs typeface="2  Mitra_1 (MRT)" panose="00000700000000000000" pitchFamily="2" charset="-78"/>
              </a:rPr>
              <a:t>انگاره ی نوع دوم : مبتدا + خبر که در آن مبتدا (فاعل جمله) از نوع اسم یا گروه اسمی و خبر شامل فعل + متمم است و متمم خود از نوع قید یا عبارات حرف اضافه ای است.                                    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4- The teacher teaches in a school.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5- He works in a factory.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6- The student works hard.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7- He was invited to the meeting.</a:t>
            </a:r>
            <a:endParaRPr lang="fa-IR" sz="2400" dirty="0" smtClean="0">
              <a:cs typeface="2  Mitra_1 (MRT)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61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2  Mitra_1 (MRT)" panose="00000700000000000000" pitchFamily="2" charset="-78"/>
              </a:rPr>
              <a:t>ساختار جمله در زبان انگلیسی:                               </a:t>
            </a:r>
            <a:endParaRPr lang="en-US" sz="3200" dirty="0">
              <a:cs typeface="2  Mitra_1 (MRT)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>
                <a:cs typeface="2  Mitra_1 (MRT)" panose="00000700000000000000" pitchFamily="2" charset="-78"/>
              </a:rPr>
              <a:t>انگاره ی نوع سوم : این انگاره از سه جزء فاعل+ فعل + مفعول مستقیم تشکیل شده است. فاعل از نوع اسم، فعل از نوع فعل و مفعول مستقیم از نوع اسم می باشد.                                                  </a:t>
            </a:r>
          </a:p>
          <a:p>
            <a:pPr marL="0" indent="0">
              <a:buNone/>
            </a:pPr>
            <a:endParaRPr lang="en-US" sz="2400" dirty="0">
              <a:cs typeface="2  Mitra_1 (MRT)" panose="00000700000000000000" pitchFamily="2" charset="-78"/>
            </a:endParaRPr>
          </a:p>
          <a:p>
            <a:pPr marL="0" indent="0">
              <a:buNone/>
            </a:pPr>
            <a:r>
              <a:rPr lang="en-US" sz="2400" dirty="0" smtClean="0">
                <a:cs typeface="2  Mitra_1 (MRT)" panose="00000700000000000000" pitchFamily="2" charset="-78"/>
              </a:rPr>
              <a:t>8- The students study physics. </a:t>
            </a:r>
          </a:p>
          <a:p>
            <a:pPr marL="0" indent="0">
              <a:buNone/>
            </a:pPr>
            <a:r>
              <a:rPr lang="en-US" sz="2400" dirty="0" smtClean="0">
                <a:cs typeface="2  Mitra_1 (MRT)" panose="00000700000000000000" pitchFamily="2" charset="-78"/>
              </a:rPr>
              <a:t>9- The teacher wrote a book. </a:t>
            </a:r>
          </a:p>
          <a:p>
            <a:pPr marL="0" indent="0">
              <a:buNone/>
            </a:pPr>
            <a:r>
              <a:rPr lang="en-US" sz="2400" dirty="0" smtClean="0">
                <a:cs typeface="2  Mitra_1 (MRT)" panose="00000700000000000000" pitchFamily="2" charset="-78"/>
              </a:rPr>
              <a:t>10- He bought a car. </a:t>
            </a:r>
          </a:p>
          <a:p>
            <a:pPr marL="0" indent="0">
              <a:buNone/>
            </a:pPr>
            <a:r>
              <a:rPr lang="en-US" sz="2400" dirty="0" smtClean="0">
                <a:cs typeface="2  Mitra_1 (MRT)" panose="00000700000000000000" pitchFamily="2" charset="-78"/>
              </a:rPr>
              <a:t>11- I received a gift. </a:t>
            </a:r>
            <a:endParaRPr lang="en-US" sz="2400" dirty="0">
              <a:cs typeface="2  Mitra_1 (MRT)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198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2  Mitra_1 (MRT)" panose="00000700000000000000" pitchFamily="2" charset="-78"/>
              </a:rPr>
              <a:t>ساختار جمله در زبان انگلیسی:                                  </a:t>
            </a:r>
            <a:endParaRPr lang="en-US" sz="3200" dirty="0">
              <a:cs typeface="2  Mitra_1 (MRT)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a-IR" sz="2400" dirty="0" smtClean="0">
                <a:cs typeface="2  Mitra_1 (MRT)" panose="00000700000000000000" pitchFamily="2" charset="-78"/>
              </a:rPr>
              <a:t>انگاره ی چهارم : این انگاره از فاعل+ فعل+ مفعول غیرمستقیم+ مفعول مستقیم تشکیل شده است و فاعل از نوع اسم ، فعل از نوع فعل و مفعول ها از نوع اسم هستند.                                                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12. The teacher teaches the students Spanish.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13. He gives me a book.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14. He wrote his friend a letter.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15. They gave us some money. </a:t>
            </a:r>
            <a:endParaRPr lang="en-US" sz="2400" dirty="0">
              <a:cs typeface="2  Mitra_1 (MRT)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41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2  Mitra_1 (MRT)" panose="00000700000000000000" pitchFamily="2" charset="-78"/>
              </a:rPr>
              <a:t>ساختار جمله در زبان انگلیسی :                                 </a:t>
            </a:r>
            <a:endParaRPr lang="en-US" sz="3200" dirty="0">
              <a:cs typeface="2  Mitra_1 (MRT)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a-IR" sz="2400" dirty="0" smtClean="0">
                <a:cs typeface="2  Mitra_1 (MRT)" panose="00000700000000000000" pitchFamily="2" charset="-78"/>
              </a:rPr>
              <a:t>انگاره ی پنجم : این انگاره دربردارنده ی فاعل+ فعل + مفعول مستقیم+ متمم مفعولی است. فاعل از نوع اسم ، فعل از نوع فعل ، مفعول مستقیم از نوع اسم و متمم مفعولی از نوع اسم یا صفت می باشد.                                                                                                                                     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16. His friends called him genius.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17. Working keeps me busy. </a:t>
            </a:r>
          </a:p>
          <a:p>
            <a:r>
              <a:rPr lang="en-US" sz="2400" dirty="0" smtClean="0">
                <a:cs typeface="2  Mitra_1 (MRT)" panose="00000700000000000000" pitchFamily="2" charset="-78"/>
              </a:rPr>
              <a:t>18. They keep their house clean. </a:t>
            </a:r>
            <a:endParaRPr lang="en-US" sz="2400" dirty="0">
              <a:cs typeface="2  Mitra_1 (MRT)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208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cs typeface="2  Mitra_1 (MRT)" panose="00000700000000000000" pitchFamily="2" charset="-78"/>
              </a:rPr>
              <a:t>ادامه ی بحث در جلسه ی بعد </a:t>
            </a:r>
            <a:r>
              <a:rPr lang="fa-IR" sz="4000" dirty="0">
                <a:cs typeface="2  Mitra_1 (MRT)" panose="00000700000000000000" pitchFamily="2" charset="-78"/>
              </a:rPr>
              <a:t> </a:t>
            </a:r>
            <a:r>
              <a:rPr lang="fa-IR" sz="4000" dirty="0" smtClean="0">
                <a:cs typeface="2  Mitra_1 (MRT)" panose="00000700000000000000" pitchFamily="2" charset="-78"/>
              </a:rPr>
              <a:t>                     </a:t>
            </a:r>
            <a:endParaRPr lang="en-US" sz="4000" dirty="0">
              <a:cs typeface="2  Mitra_1 (MRT)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fa-IR" sz="3200" dirty="0" smtClean="0"/>
              <a:t>خیلی ممنون از توجه شما  </a:t>
            </a:r>
            <a:r>
              <a:rPr lang="fa-IR" dirty="0" smtClean="0"/>
              <a:t>                                   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sz="3600" dirty="0" smtClean="0"/>
              <a:t>شاد و سربلند باشید</a:t>
            </a:r>
            <a:r>
              <a:rPr lang="fa-IR" smtClean="0"/>
              <a:t>.                                     </a:t>
            </a:r>
            <a:endParaRPr lang="fa-IR" dirty="0" smtClean="0"/>
          </a:p>
          <a:p>
            <a:pPr marL="0" indent="0" algn="ctr">
              <a:buNone/>
            </a:pPr>
            <a:r>
              <a:rPr lang="en-US" dirty="0" smtClean="0"/>
              <a:t>Let’s write English</a:t>
            </a:r>
            <a:r>
              <a:rPr lang="fa-IR" dirty="0" smtClean="0"/>
              <a:t>مآخذ: برگرفته از کتاب </a:t>
            </a:r>
          </a:p>
        </p:txBody>
      </p:sp>
    </p:spTree>
    <p:extLst>
      <p:ext uri="{BB962C8B-B14F-4D97-AF65-F5344CB8AC3E}">
        <p14:creationId xmlns:p14="http://schemas.microsoft.com/office/powerpoint/2010/main" val="39566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455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2  Mitra_1 (MRT)</vt:lpstr>
      <vt:lpstr>Arial</vt:lpstr>
      <vt:lpstr>Calibri</vt:lpstr>
      <vt:lpstr>Calibri Light</vt:lpstr>
      <vt:lpstr>Office Theme</vt:lpstr>
      <vt:lpstr>جلسه ی هفتم : ساختار جمله      </vt:lpstr>
      <vt:lpstr>ساختار جمله در زبان انگلیسی:                                   </vt:lpstr>
      <vt:lpstr>ساختار جمله در زبان انگلیسی                          </vt:lpstr>
      <vt:lpstr>ساختار جمله در زبان انگلیسی:                               </vt:lpstr>
      <vt:lpstr>ساختار جمله در زبان انگلیسی:                                  </vt:lpstr>
      <vt:lpstr>ساختار جمله در زبان انگلیسی :                                 </vt:lpstr>
      <vt:lpstr>ادامه ی بحث در جلسه ی بعد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ی هفتم : ساختار جمله</dc:title>
  <dc:creator>Venus</dc:creator>
  <cp:lastModifiedBy>Ahmadi</cp:lastModifiedBy>
  <cp:revision>11</cp:revision>
  <dcterms:created xsi:type="dcterms:W3CDTF">2020-04-12T20:07:15Z</dcterms:created>
  <dcterms:modified xsi:type="dcterms:W3CDTF">2020-04-15T12:57:28Z</dcterms:modified>
</cp:coreProperties>
</file>