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9187310-3C6E-488D-B1D3-7A7F1D78378F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2AFF8A-10EA-45B6-9378-25D7A29CA3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526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AFF8A-10EA-45B6-9378-25D7A29CA316}" type="slidenum">
              <a:rPr lang="fa-IR" smtClean="0"/>
              <a:t>8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3486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4357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14865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75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29114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6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65977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47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17905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900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4047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303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39-8260-4176-8C0B-E6E397396E2C}" type="datetimeFigureOut">
              <a:rPr lang="fa-IR" smtClean="0"/>
              <a:t>1441/09/05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895B1-2E4B-482A-864D-EFED44D6040D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9359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4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852" y="11641"/>
            <a:ext cx="4813442" cy="409672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8285500" y="1681011"/>
            <a:ext cx="1324121" cy="71462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ounded Rectangle 5"/>
          <p:cNvSpPr/>
          <p:nvPr/>
        </p:nvSpPr>
        <p:spPr>
          <a:xfrm>
            <a:off x="9720294" y="1017314"/>
            <a:ext cx="2100807" cy="29773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Rounded Rectangle 2"/>
          <p:cNvSpPr/>
          <p:nvPr/>
        </p:nvSpPr>
        <p:spPr>
          <a:xfrm>
            <a:off x="8112138" y="183791"/>
            <a:ext cx="3942486" cy="741613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77329" y="888642"/>
            <a:ext cx="3065172" cy="29661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A</a:t>
            </a:r>
            <a:r>
              <a:rPr lang="fa-IR" dirty="0" smtClean="0">
                <a:cs typeface="B Nazanin" panose="00000400000000000000" pitchFamily="2" charset="-78"/>
              </a:rPr>
              <a:t>= مساحت مقطع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Ye</a:t>
            </a:r>
            <a:r>
              <a:rPr lang="fa-IR" dirty="0" smtClean="0">
                <a:cs typeface="B Nazanin" panose="00000400000000000000" pitchFamily="2" charset="-78"/>
              </a:rPr>
              <a:t>= تار خنثی الاستیک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I</a:t>
            </a:r>
            <a:r>
              <a:rPr lang="fa-IR" dirty="0" smtClean="0">
                <a:cs typeface="B Nazanin" panose="00000400000000000000" pitchFamily="2" charset="-78"/>
              </a:rPr>
              <a:t>= ممان اینرسی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r</a:t>
            </a:r>
            <a:r>
              <a:rPr lang="fa-IR" dirty="0" smtClean="0">
                <a:cs typeface="B Nazanin" panose="00000400000000000000" pitchFamily="2" charset="-78"/>
              </a:rPr>
              <a:t>= شعاع ژیراسیون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S</a:t>
            </a:r>
            <a:r>
              <a:rPr lang="fa-IR" dirty="0" smtClean="0">
                <a:cs typeface="B Nazanin" panose="00000400000000000000" pitchFamily="2" charset="-78"/>
              </a:rPr>
              <a:t>= اساس مقطع الاستیک</a:t>
            </a:r>
          </a:p>
          <a:p>
            <a:pPr>
              <a:lnSpc>
                <a:spcPct val="150000"/>
              </a:lnSpc>
            </a:pPr>
            <a:r>
              <a:rPr lang="en-US" dirty="0" err="1" smtClean="0">
                <a:cs typeface="B Nazanin" panose="00000400000000000000" pitchFamily="2" charset="-78"/>
              </a:rPr>
              <a:t>Yp</a:t>
            </a:r>
            <a:r>
              <a:rPr lang="fa-IR" dirty="0" smtClean="0">
                <a:cs typeface="B Nazanin" panose="00000400000000000000" pitchFamily="2" charset="-78"/>
              </a:rPr>
              <a:t>= تار خنثی پلاستیک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cs typeface="B Nazanin" panose="00000400000000000000" pitchFamily="2" charset="-78"/>
              </a:rPr>
              <a:t>Z</a:t>
            </a:r>
            <a:r>
              <a:rPr lang="fa-IR" dirty="0" smtClean="0">
                <a:cs typeface="B Nazanin" panose="00000400000000000000" pitchFamily="2" charset="-78"/>
              </a:rPr>
              <a:t>= اساس مقطع پلاستیک</a:t>
            </a:r>
            <a:endParaRPr lang="fa-IR" dirty="0">
              <a:cs typeface="B Nazanin" panose="0000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      ,  y1= 625mm      ,    d1=|Y1 – Ye|=|625-241.75|=383.25 </a:t>
                </a:r>
                <a:r>
                  <a:rPr lang="en-US" dirty="0" smtClean="0"/>
                  <a:t>mm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y2= 320mm	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d2=|Y2 – Ye|=|320-241.75|= 78.25 </a:t>
                </a:r>
                <a:r>
                  <a:rPr lang="en-US" dirty="0" smtClean="0"/>
                  <a:t>mm</a:t>
                </a:r>
              </a:p>
              <a:p>
                <a:pPr algn="l" rtl="0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8000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     ,    y3= 10mm      </a:t>
                </a:r>
                <a:r>
                  <a:rPr lang="en-US" b="0" dirty="0" smtClean="0">
                    <a:ea typeface="Cambria Math" panose="02040503050406030204" pitchFamily="18" charset="0"/>
                  </a:rPr>
                  <a:t> ,    d3=|Y3 – Ye|=|10-241.75|=231.75 </a:t>
                </a:r>
                <a:r>
                  <a:rPr lang="en-US" dirty="0" smtClean="0"/>
                  <a:t>mm</a:t>
                </a:r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55" y="4108361"/>
                <a:ext cx="11676845" cy="1674882"/>
              </a:xfrm>
              <a:prstGeom prst="rect">
                <a:avLst/>
              </a:prstGeom>
              <a:blipFill rotWithShape="0">
                <a:blip r:embed="rId3"/>
                <a:stretch>
                  <a:fillRect b="-509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A= A1+A2+A3 = 3000+9000+8000 = 20000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257577"/>
                <a:ext cx="4893972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996"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625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320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9000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4835000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20000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241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66" y="1043189"/>
                <a:ext cx="4893972" cy="28377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193183" y="888642"/>
            <a:ext cx="4816699" cy="31038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193183" y="257577"/>
            <a:ext cx="4816699" cy="47651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4" name="TextBox 13"/>
          <p:cNvSpPr txBox="1"/>
          <p:nvPr/>
        </p:nvSpPr>
        <p:spPr>
          <a:xfrm>
            <a:off x="8020283" y="1813637"/>
            <a:ext cx="146819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d</a:t>
            </a:r>
            <a:r>
              <a:rPr lang="en-US" baseline="-25000" dirty="0" smtClean="0"/>
              <a:t>i</a:t>
            </a:r>
            <a:r>
              <a:rPr lang="en-US" dirty="0" smtClean="0"/>
              <a:t>=|Yi-Ye|</a:t>
            </a:r>
            <a:endParaRPr lang="fa-IR" dirty="0"/>
          </a:p>
        </p:txBody>
      </p:sp>
      <p:sp>
        <p:nvSpPr>
          <p:cNvPr id="15" name="Rounded Rectangle 14"/>
          <p:cNvSpPr/>
          <p:nvPr/>
        </p:nvSpPr>
        <p:spPr>
          <a:xfrm>
            <a:off x="386366" y="4108361"/>
            <a:ext cx="9556124" cy="2047740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8176533" y="216107"/>
            <a:ext cx="38667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مشخصات هندسی مقاطع</a:t>
            </a:r>
            <a:endParaRPr lang="fa-IR" sz="36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60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0" y="960892"/>
            <a:ext cx="7516274" cy="5706271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418231" y="3477296"/>
            <a:ext cx="4443211" cy="24242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6012" y="1504570"/>
            <a:ext cx="4572638" cy="1819529"/>
          </a:xfrm>
          <a:prstGeom prst="rect">
            <a:avLst/>
          </a:prstGeom>
        </p:spPr>
      </p:pic>
      <p:sp>
        <p:nvSpPr>
          <p:cNvPr id="10" name="Cloud 9"/>
          <p:cNvSpPr/>
          <p:nvPr/>
        </p:nvSpPr>
        <p:spPr>
          <a:xfrm>
            <a:off x="6503830" y="199960"/>
            <a:ext cx="5357612" cy="130461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3830" y="365126"/>
            <a:ext cx="4849969" cy="974278"/>
          </a:xfrm>
        </p:spPr>
        <p:txBody>
          <a:bodyPr>
            <a:normAutofit/>
          </a:bodyPr>
          <a:lstStyle/>
          <a:p>
            <a:r>
              <a:rPr lang="fa-IR" sz="3200" dirty="0" smtClean="0">
                <a:cs typeface="B Nazanin" panose="00000400000000000000" pitchFamily="2" charset="-78"/>
              </a:rPr>
              <a:t>مروری بر نمودار تنش- کرنش فولاد</a:t>
            </a:r>
            <a:endParaRPr lang="fa-IR" sz="3200" dirty="0"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282" y="365126"/>
            <a:ext cx="3116687" cy="2782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87167" y="3593206"/>
            <a:ext cx="4901484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دو نوع معروف فولاد نرمه ساختمانی داریم : </a:t>
            </a:r>
          </a:p>
          <a:p>
            <a:endParaRPr lang="fa-IR" dirty="0"/>
          </a:p>
          <a:p>
            <a:r>
              <a:rPr lang="fa-IR" dirty="0" smtClean="0"/>
              <a:t>نام		</a:t>
            </a:r>
            <a:r>
              <a:rPr lang="en-US" dirty="0" err="1" smtClean="0"/>
              <a:t>Fy</a:t>
            </a:r>
            <a:r>
              <a:rPr lang="en-US" dirty="0" smtClean="0"/>
              <a:t>	</a:t>
            </a:r>
            <a:r>
              <a:rPr lang="fa-IR" dirty="0" smtClean="0"/>
              <a:t>	</a:t>
            </a:r>
            <a:r>
              <a:rPr lang="en-US" dirty="0" smtClean="0"/>
              <a:t>Fu</a:t>
            </a:r>
            <a:r>
              <a:rPr lang="fa-IR" dirty="0" smtClean="0"/>
              <a:t>	</a:t>
            </a:r>
          </a:p>
          <a:p>
            <a:endParaRPr lang="en-US" dirty="0" smtClean="0"/>
          </a:p>
          <a:p>
            <a:r>
              <a:rPr lang="en-US" dirty="0" smtClean="0"/>
              <a:t>St37</a:t>
            </a:r>
            <a:r>
              <a:rPr lang="fa-IR" dirty="0" smtClean="0"/>
              <a:t>                </a:t>
            </a:r>
            <a:r>
              <a:rPr lang="en-US" dirty="0" smtClean="0"/>
              <a:t>240Mpa</a:t>
            </a:r>
            <a:r>
              <a:rPr lang="fa-IR" dirty="0" smtClean="0"/>
              <a:t>                 </a:t>
            </a:r>
            <a:r>
              <a:rPr lang="en-US" dirty="0" smtClean="0"/>
              <a:t>370Mpa</a:t>
            </a:r>
            <a:endParaRPr lang="fa-IR" dirty="0" smtClean="0"/>
          </a:p>
          <a:p>
            <a:endParaRPr lang="fa-IR" dirty="0" smtClean="0"/>
          </a:p>
          <a:p>
            <a:r>
              <a:rPr lang="en-US" dirty="0" smtClean="0"/>
              <a:t>ST52</a:t>
            </a:r>
            <a:r>
              <a:rPr lang="fa-IR" dirty="0" smtClean="0"/>
              <a:t>               </a:t>
            </a:r>
            <a:r>
              <a:rPr lang="en-US" dirty="0" smtClean="0"/>
              <a:t>360Mpa</a:t>
            </a:r>
            <a:r>
              <a:rPr lang="fa-IR" dirty="0" smtClean="0"/>
              <a:t>                 </a:t>
            </a:r>
            <a:r>
              <a:rPr lang="en-US" dirty="0" smtClean="0"/>
              <a:t>520MPa</a:t>
            </a:r>
            <a:endParaRPr lang="fa-IR" dirty="0"/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649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359114" y="319518"/>
            <a:ext cx="9259910" cy="79849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2305318" y="373487"/>
            <a:ext cx="915687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 2- حداکثر نیروی کششی ورق نشان داده شده در شکل زیر را محاسبه نمایید. مقطع از جنس فولاد </a:t>
            </a:r>
            <a:r>
              <a:rPr lang="en-US" dirty="0" smtClean="0"/>
              <a:t>ST37</a:t>
            </a:r>
            <a:r>
              <a:rPr lang="fa-IR" dirty="0" smtClean="0"/>
              <a:t> می باشد. </a:t>
            </a:r>
          </a:p>
          <a:p>
            <a:r>
              <a:rPr lang="en-US" dirty="0" err="1" smtClean="0"/>
              <a:t>Fy</a:t>
            </a:r>
            <a:r>
              <a:rPr lang="en-US" dirty="0" smtClean="0"/>
              <a:t>=240Mpa </a:t>
            </a:r>
            <a:r>
              <a:rPr lang="fa-IR" dirty="0" smtClean="0"/>
              <a:t> و  </a:t>
            </a:r>
            <a:r>
              <a:rPr lang="en-US" dirty="0" smtClean="0"/>
              <a:t>Fu=370MPa</a:t>
            </a:r>
            <a:endParaRPr lang="fa-I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21" y="1243439"/>
            <a:ext cx="7344800" cy="4477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54484" y="6136934"/>
            <a:ext cx="2936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Ag= b.t =2</a:t>
            </a:r>
            <a:r>
              <a:rPr lang="en-US" dirty="0" smtClean="0">
                <a:sym typeface="Wingdings 2" panose="05020102010507070707" pitchFamily="18" charset="2"/>
              </a:rPr>
              <a:t>400= 800mm</a:t>
            </a:r>
            <a:r>
              <a:rPr lang="en-US" baseline="30000" dirty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9" name="TextBox 8"/>
          <p:cNvSpPr txBox="1"/>
          <p:nvPr/>
        </p:nvSpPr>
        <p:spPr>
          <a:xfrm>
            <a:off x="2034862" y="6136934"/>
            <a:ext cx="358032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An= </a:t>
            </a:r>
            <a:r>
              <a:rPr lang="en-US" dirty="0" err="1" smtClean="0"/>
              <a:t>bt-Dt</a:t>
            </a:r>
            <a:r>
              <a:rPr lang="en-US" dirty="0" smtClean="0"/>
              <a:t>= 800 - 20</a:t>
            </a:r>
            <a:r>
              <a:rPr lang="en-US" dirty="0" smtClean="0">
                <a:sym typeface="Wingdings 2" panose="05020102010507070707" pitchFamily="18" charset="2"/>
              </a:rPr>
              <a:t>2=760mm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en-US" b="1" dirty="0" smtClean="0"/>
              </a:p>
              <a:p>
                <a:pPr algn="l" rtl="0">
                  <a:lnSpc>
                    <a:spcPct val="200000"/>
                  </a:lnSpc>
                </a:pPr>
                <a:r>
                  <a:rPr lang="en-US" sz="2000" dirty="0" smtClean="0">
                    <a:cs typeface="+mj-cs"/>
                  </a:rPr>
                  <a:t>T</a:t>
                </a:r>
                <a:r>
                  <a:rPr lang="en-US" sz="2000" baseline="-25000" dirty="0" smtClean="0">
                    <a:cs typeface="+mj-cs"/>
                  </a:rPr>
                  <a:t>u1</a:t>
                </a:r>
                <a:r>
                  <a:rPr lang="en-US" sz="2000" dirty="0" smtClean="0">
                    <a:cs typeface="+mj-cs"/>
                  </a:rPr>
                  <a:t> = 0.9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240</a:t>
                </a:r>
                <a:r>
                  <a:rPr lang="en-US" sz="2000" dirty="0">
                    <a:cs typeface="+mj-cs"/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cs typeface="+mj-cs"/>
                    <a:sym typeface="Wingdings 2" panose="05020102010507070707" pitchFamily="18" charset="2"/>
                  </a:rPr>
                  <a:t>800 = 172800N</a:t>
                </a:r>
                <a:r>
                  <a:rPr lang="en-US" sz="2000" dirty="0" smtClean="0">
                    <a:cs typeface="+mj-cs"/>
                  </a:rPr>
                  <a:t> </a:t>
                </a:r>
                <a:endParaRPr lang="fa-IR" sz="2000" dirty="0">
                  <a:cs typeface="+mj-cs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1484103"/>
                <a:ext cx="4151188" cy="1011174"/>
              </a:xfrm>
              <a:prstGeom prst="rect">
                <a:avLst/>
              </a:prstGeom>
              <a:blipFill rotWithShape="0">
                <a:blip r:embed="rId3"/>
                <a:stretch>
                  <a:fillRect l="-1468" b="-120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000" b="1" dirty="0" smtClean="0"/>
              </a:p>
              <a:p>
                <a:pPr algn="l" rtl="0"/>
                <a:endParaRPr lang="en-US" sz="2000" b="1" dirty="0" smtClean="0"/>
              </a:p>
              <a:p>
                <a:pPr algn="l" rtl="0"/>
                <a:r>
                  <a:rPr lang="en-US" sz="2000" b="1" dirty="0" smtClean="0"/>
                  <a:t>T</a:t>
                </a:r>
                <a:r>
                  <a:rPr lang="en-US" sz="2000" b="1" baseline="-25000" dirty="0" smtClean="0"/>
                  <a:t>u2</a:t>
                </a:r>
                <a:r>
                  <a:rPr lang="en-US" sz="2000" b="1" dirty="0" smtClean="0"/>
                  <a:t>= 0.75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370</a:t>
                </a:r>
                <a:r>
                  <a:rPr lang="en-US" sz="2000" dirty="0">
                    <a:sym typeface="Wingdings 2" panose="05020102010507070707" pitchFamily="18" charset="2"/>
                  </a:rPr>
                  <a:t> </a:t>
                </a:r>
                <a:r>
                  <a:rPr lang="en-US" sz="2000" dirty="0" smtClean="0">
                    <a:sym typeface="Wingdings 2" panose="05020102010507070707" pitchFamily="18" charset="2"/>
                  </a:rPr>
                  <a:t>760=210900N</a:t>
                </a:r>
                <a:r>
                  <a:rPr lang="en-US" sz="2000" b="1" dirty="0" smtClean="0"/>
                  <a:t> </a:t>
                </a:r>
                <a:endParaRPr lang="fa-IR" sz="20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2917335"/>
                <a:ext cx="4267098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1429" b="-1024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, 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fa-IR" sz="2000" b="0" dirty="0" smtClean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= min ( 172800 , 210900)</a:t>
                </a:r>
              </a:p>
              <a:p>
                <a:pPr algn="l" rtl="0"/>
                <a:endParaRPr lang="en-US" sz="2000" dirty="0"/>
              </a:p>
              <a:p>
                <a:pPr algn="l" rtl="0"/>
                <a:r>
                  <a:rPr lang="en-US" sz="2000" dirty="0" err="1" smtClean="0"/>
                  <a:t>T</a:t>
                </a:r>
                <a:r>
                  <a:rPr lang="en-US" sz="2000" baseline="-25000" dirty="0" err="1" smtClean="0"/>
                  <a:t>u</a:t>
                </a:r>
                <a:r>
                  <a:rPr lang="en-US" sz="2000" dirty="0" smtClean="0"/>
                  <a:t> = 172800 N = 172.8 KN</a:t>
                </a:r>
                <a:endParaRPr lang="fa-IR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21" y="4331273"/>
                <a:ext cx="3711487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1642" b="-737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ounded Rectangle 14"/>
          <p:cNvSpPr/>
          <p:nvPr/>
        </p:nvSpPr>
        <p:spPr>
          <a:xfrm>
            <a:off x="7441617" y="145676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6" name="Rounded Rectangle 15"/>
          <p:cNvSpPr/>
          <p:nvPr/>
        </p:nvSpPr>
        <p:spPr>
          <a:xfrm>
            <a:off x="7482625" y="2798304"/>
            <a:ext cx="4121239" cy="1142215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7482624" y="4258875"/>
            <a:ext cx="4121239" cy="1468237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8" name="Rounded Rectangle 17"/>
          <p:cNvSpPr/>
          <p:nvPr/>
        </p:nvSpPr>
        <p:spPr>
          <a:xfrm>
            <a:off x="5615189" y="6045468"/>
            <a:ext cx="3065395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0" name="Rounded Rectangle 19"/>
          <p:cNvSpPr/>
          <p:nvPr/>
        </p:nvSpPr>
        <p:spPr>
          <a:xfrm>
            <a:off x="2024579" y="6065472"/>
            <a:ext cx="3333144" cy="61205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cxnSp>
        <p:nvCxnSpPr>
          <p:cNvPr id="24" name="Elbow Connector 23"/>
          <p:cNvCxnSpPr/>
          <p:nvPr/>
        </p:nvCxnSpPr>
        <p:spPr>
          <a:xfrm rot="16200000" flipH="1">
            <a:off x="6071069" y="5127467"/>
            <a:ext cx="900000" cy="936000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3346841" y="5267998"/>
            <a:ext cx="840213" cy="595148"/>
          </a:xfrm>
          <a:prstGeom prst="bentConnector3">
            <a:avLst/>
          </a:prstGeom>
          <a:ln w="12700">
            <a:prstDash val="lgDashDot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9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860581" y="1976907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2" name="Rounded Rectangle 21"/>
          <p:cNvSpPr/>
          <p:nvPr/>
        </p:nvSpPr>
        <p:spPr>
          <a:xfrm>
            <a:off x="860581" y="4359498"/>
            <a:ext cx="9659155" cy="109470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Cloud 3"/>
          <p:cNvSpPr/>
          <p:nvPr/>
        </p:nvSpPr>
        <p:spPr>
          <a:xfrm>
            <a:off x="6194738" y="270456"/>
            <a:ext cx="5705341" cy="1339403"/>
          </a:xfrm>
          <a:prstGeom prst="clou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 smtClean="0"/>
              <a:t>واحد های نیرو و تنش در مثال قبل</a:t>
            </a:r>
            <a:endParaRPr lang="fa-IR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 rtl="0"/>
                <a:r>
                  <a:rPr lang="en-US" dirty="0" smtClean="0"/>
                  <a:t>Fy=240Mpa = 240 N/mm</a:t>
                </a:r>
                <a:r>
                  <a:rPr lang="en-US" baseline="30000" dirty="0" smtClean="0"/>
                  <a:t>2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</m:oMath>
                </a14:m>
                <a:r>
                  <a:rPr lang="en-US" dirty="0" smtClean="0"/>
                  <a:t>240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nor/>
                      </m:rPr>
                      <a:rPr lang="en-US" dirty="0">
                        <a:sym typeface="Wingdings 2" panose="05020102010507070707" pitchFamily="18" charset="2"/>
                      </a:rPr>
                      <m:t></m:t>
                    </m:r>
                    <m:r>
                      <m:rPr>
                        <m:nor/>
                      </m:rPr>
                      <a:rPr lang="en-US" b="0" i="0" dirty="0" smtClean="0">
                        <a:sym typeface="Wingdings 2" panose="05020102010507070707" pitchFamily="18" charset="2"/>
                      </a:rPr>
                      <m:t>800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172800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𝑁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sym typeface="Wingdings 2" panose="05020102010507070707" pitchFamily="18" charset="2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 </a:t>
                </a:r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endParaRPr lang="fa-IR" dirty="0" smtClean="0"/>
              </a:p>
              <a:p>
                <a:pPr algn="l" rtl="0"/>
                <a:endParaRPr lang="fa-IR" dirty="0"/>
              </a:p>
              <a:p>
                <a:pPr algn="l" rtl="0"/>
                <a:r>
                  <a:rPr lang="en-US" dirty="0" smtClean="0"/>
                  <a:t>Fu=370MPa= 240 N/mm</a:t>
                </a:r>
                <a:r>
                  <a:rPr lang="en-US" baseline="30000" dirty="0" smtClean="0"/>
                  <a:t>2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a-IR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fa-IR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</m:t>
                    </m:r>
                  </m:oMath>
                </a14:m>
                <a:r>
                  <a:rPr lang="en-US" b="1" dirty="0" smtClean="0"/>
                  <a:t>= </a:t>
                </a:r>
                <a:r>
                  <a:rPr lang="en-US" b="1" dirty="0"/>
                  <a:t>0.75</a:t>
                </a:r>
                <a:r>
                  <a:rPr lang="en-US" dirty="0">
                    <a:sym typeface="Wingdings 2" panose="05020102010507070707" pitchFamily="18" charset="2"/>
                  </a:rPr>
                  <a:t> 370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 760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𝑚𝑚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  <a:sym typeface="Wingdings 2" panose="05020102010507070707" pitchFamily="18" charset="2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sym typeface="Wingdings 2" panose="05020102010507070707" pitchFamily="18" charset="2"/>
                  </a:rPr>
                  <a:t>=210900N</a:t>
                </a:r>
                <a:r>
                  <a:rPr lang="en-US" b="1" dirty="0"/>
                  <a:t> </a:t>
                </a:r>
                <a:endParaRPr lang="fa-IR" b="1" dirty="0"/>
              </a:p>
              <a:p>
                <a:pPr algn="l" rtl="0"/>
                <a:r>
                  <a:rPr lang="en-US" baseline="30000" dirty="0" smtClean="0"/>
                  <a:t>    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857" y="2292439"/>
                <a:ext cx="9288120" cy="3094950"/>
              </a:xfrm>
              <a:prstGeom prst="rect">
                <a:avLst/>
              </a:prstGeom>
              <a:blipFill rotWithShape="0">
                <a:blip r:embed="rId2"/>
                <a:stretch>
                  <a:fillRect l="-52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cs typeface="+mj-cs"/>
                  </a:rPr>
                  <a:t>Mpa=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𝑵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𝒎𝒎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+mj-cs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fa-IR" sz="2800" b="1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0620" y="270456"/>
                <a:ext cx="2395470" cy="1107583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8087932" y="2318197"/>
            <a:ext cx="489398" cy="46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482625" y="2614411"/>
            <a:ext cx="154547" cy="1931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693239" y="4662152"/>
            <a:ext cx="244699" cy="489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7753082" y="4893972"/>
            <a:ext cx="167425" cy="2575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98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107583" y="193184"/>
            <a:ext cx="10779617" cy="1146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مثال2- در شکل زیر حداکثر نیروی کششی ورق را تعیین کنید. (ورق از جنس فولاد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ST37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بوده و ضخامت آن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t=4mm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عرض ورق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b=400mm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طول ورق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L=4m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و قطر محاسباتی سوراخ ها برابر با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D=20mm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می باشد.)</a:t>
            </a:r>
            <a:endParaRPr lang="fa-IR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242479" y="1700833"/>
            <a:ext cx="3477296" cy="11325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/>
              <a:t>فولاد </a:t>
            </a:r>
            <a:r>
              <a:rPr lang="en-US" dirty="0" smtClean="0"/>
              <a:t>ST37</a:t>
            </a:r>
            <a:r>
              <a:rPr lang="en-US" dirty="0"/>
              <a:t> </a:t>
            </a:r>
            <a:r>
              <a:rPr lang="fa-IR" dirty="0" smtClean="0"/>
              <a:t>  :</a:t>
            </a:r>
          </a:p>
          <a:p>
            <a:pPr algn="ctr"/>
            <a:r>
              <a:rPr lang="en-US" dirty="0" err="1" smtClean="0"/>
              <a:t>Fy</a:t>
            </a:r>
            <a:r>
              <a:rPr lang="en-US" dirty="0" smtClean="0"/>
              <a:t>= 240MPa      ,  Fu=370MPa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Ag= b.t = 400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 4 = 1600mm</a:t>
                </a:r>
                <a:r>
                  <a:rPr lang="en-US" baseline="30000" dirty="0" smtClean="0"/>
                  <a:t>2</a:t>
                </a:r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146" y="3219718"/>
                <a:ext cx="2910626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209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/>
          <p:cNvSpPr/>
          <p:nvPr/>
        </p:nvSpPr>
        <p:spPr>
          <a:xfrm>
            <a:off x="6518529" y="4069722"/>
            <a:ext cx="4943670" cy="7727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8242479" y="3090929"/>
            <a:ext cx="3219719" cy="72121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en-US" dirty="0" smtClean="0"/>
                  <a:t>An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 = 1600 - 2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20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4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An=1440mm</a:t>
                </a:r>
                <a:r>
                  <a:rPr lang="en-US" baseline="30000" dirty="0" smtClean="0"/>
                  <a:t>2</a:t>
                </a:r>
                <a:r>
                  <a:rPr lang="en-US" dirty="0" smtClean="0"/>
                  <a:t> </a:t>
                </a:r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8528" y="4198513"/>
                <a:ext cx="477624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28" t="-10000" b="-2666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1600= 345600N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3" y="4720107"/>
                <a:ext cx="524170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370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1440= 399600N </a:t>
                </a:r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" y="5830381"/>
                <a:ext cx="5254582" cy="699614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/>
          <p:nvPr/>
        </p:nvCxnSpPr>
        <p:spPr>
          <a:xfrm>
            <a:off x="5589430" y="5014139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14" idx="3"/>
          </p:cNvCxnSpPr>
          <p:nvPr/>
        </p:nvCxnSpPr>
        <p:spPr>
          <a:xfrm flipV="1">
            <a:off x="5537915" y="5666704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812924" y="5026301"/>
            <a:ext cx="4906851" cy="115390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) = min(345600 , 399600)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cs typeface="+mj-cs"/>
              </a:rPr>
              <a:t>= 345600N = 345.6 KN</a:t>
            </a:r>
            <a:endParaRPr lang="fa-IR" dirty="0">
              <a:solidFill>
                <a:schemeClr val="tx1"/>
              </a:solidFill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795" y="1693625"/>
            <a:ext cx="6782747" cy="2152950"/>
          </a:xfrm>
          <a:prstGeom prst="rect">
            <a:avLst/>
          </a:prstGeom>
        </p:spPr>
      </p:pic>
      <p:cxnSp>
        <p:nvCxnSpPr>
          <p:cNvPr id="5" name="Curved Connector 4"/>
          <p:cNvCxnSpPr>
            <a:endCxn id="12" idx="1"/>
          </p:cNvCxnSpPr>
          <p:nvPr/>
        </p:nvCxnSpPr>
        <p:spPr>
          <a:xfrm>
            <a:off x="3438659" y="3784206"/>
            <a:ext cx="3079869" cy="598973"/>
          </a:xfrm>
          <a:prstGeom prst="curvedConnector3">
            <a:avLst>
              <a:gd name="adj1" fmla="val 31601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5826781" y="3305347"/>
            <a:ext cx="2389939" cy="149409"/>
          </a:xfrm>
          <a:prstGeom prst="curvedConnector3">
            <a:avLst>
              <a:gd name="adj1" fmla="val 67783"/>
            </a:avLst>
          </a:prstGeom>
          <a:ln w="285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1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924282" y="296214"/>
            <a:ext cx="5550794" cy="9015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محاسبه سطح مقطع خالص </a:t>
            </a:r>
            <a:r>
              <a:rPr 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(An)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را برای عضو کششی با سوراخهای نامنظم</a:t>
            </a:r>
            <a:endParaRPr lang="fa-IR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1854" y="1522526"/>
            <a:ext cx="6626180" cy="46628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برای مسیر های مستقیم، مسیری که دارای سوراخ بیشتری می باشد را انتخاب میکنیم ( بین مسیر های 1 و 2 و 5 یکی از مسیرهای 2 یا 5 را انتخاب میکنیم.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مسیر هایی که دارای خطوط مورب (کج) می باشند، مسیرهایی انتخاب میشوند که تعداد سوراخ ها از مسیر مستقیم بیشتر باشد. ( مسیر 7 را حذف میکنیم)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مسیر های گسیختگی نباید دارای خطوط افقی باشند. ( مسیر 6 حذف میشود)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از بین مسیر هایی با خطوط کج که دارای سوراخهای یکسانی هستند، مسیرهایی را انتخاب میکنیم که دارای خطوط مورب کمتری می باشند. (از بین مسیر های 3 و 4که تعداد سوراخهای یکسانی دارند، بدلیل اینکه مسیر 3 دارای یک خط مورب ولی مسیر 4 دارای دو خط مورب می باشد، مسیر 3 انتخاب میشود)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dirty="0" smtClean="0"/>
              <a:t>بین </a:t>
            </a:r>
            <a:r>
              <a:rPr lang="en-US" dirty="0" smtClean="0"/>
              <a:t>An</a:t>
            </a:r>
            <a:r>
              <a:rPr lang="fa-IR" dirty="0" smtClean="0"/>
              <a:t> های بدست آمده از مسیرهای گسیختگی مختلف کمترین مقدار را انتخاب میکنیم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2867718"/>
            <a:ext cx="5241702" cy="3481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4" y="350787"/>
            <a:ext cx="5191850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73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29" y="1198081"/>
            <a:ext cx="5107719" cy="327161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396248" y="2009104"/>
            <a:ext cx="6400800" cy="5022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5396248" y="2814964"/>
            <a:ext cx="6465194" cy="148805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ounded Rectangle 6"/>
          <p:cNvSpPr/>
          <p:nvPr/>
        </p:nvSpPr>
        <p:spPr>
          <a:xfrm>
            <a:off x="7753082" y="772732"/>
            <a:ext cx="4108360" cy="63106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fa-IR" dirty="0" smtClean="0"/>
                  <a:t>محاسبه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برای مسیرهای گسیختگی: </a:t>
                </a:r>
              </a:p>
              <a:p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 مستقیم از فرمول قبلی </a:t>
                </a:r>
                <a:r>
                  <a:rPr lang="en-US" dirty="0" smtClean="0"/>
                  <a:t>An</a:t>
                </a:r>
                <a:r>
                  <a:rPr lang="fa-IR" dirty="0" smtClean="0"/>
                  <a:t> استفاده میکنیم.  </a:t>
                </a:r>
                <a:r>
                  <a:rPr lang="en-US" dirty="0" smtClean="0"/>
                  <a:t>(An=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</a:t>
                </a:r>
                <a:r>
                  <a:rPr lang="en-US" dirty="0" err="1" smtClean="0"/>
                  <a:t>nDt</a:t>
                </a:r>
                <a:r>
                  <a:rPr lang="en-US" dirty="0" smtClean="0"/>
                  <a:t>)</a:t>
                </a: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endParaRPr lang="fa-IR" dirty="0"/>
              </a:p>
              <a:p>
                <a:pPr marL="285750" indent="-285750">
                  <a:buFontTx/>
                  <a:buChar char="-"/>
                </a:pPr>
                <a:endParaRPr lang="fa-IR" dirty="0" smtClean="0"/>
              </a:p>
              <a:p>
                <a:pPr marL="285750" indent="-285750">
                  <a:buFontTx/>
                  <a:buChar char="-"/>
                </a:pPr>
                <a:r>
                  <a:rPr lang="fa-IR" dirty="0" smtClean="0"/>
                  <a:t>برای مسیرهای دارای خطوط مورب به ازای هر خط مورب فرمول قبل را به علاوه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fa-IR" dirty="0" smtClean="0"/>
                  <a:t> می نماییم.</a:t>
                </a:r>
              </a:p>
              <a:p>
                <a:r>
                  <a:rPr lang="fa-IR" dirty="0" smtClean="0"/>
                  <a:t>مثلا برای مسیر 3 داریم:   	 </a:t>
                </a:r>
                <a:r>
                  <a:rPr lang="en-US" dirty="0" smtClean="0"/>
                  <a:t> An=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 – 3Dt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a-I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fa-I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fa-IR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248" y="920255"/>
                <a:ext cx="6233375" cy="3235245"/>
              </a:xfrm>
              <a:prstGeom prst="rect">
                <a:avLst/>
              </a:prstGeom>
              <a:blipFill rotWithShape="0">
                <a:blip r:embed="rId3"/>
                <a:stretch>
                  <a:fillRect l="-489" t="-1318" r="-88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7197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03"/>
            <a:ext cx="5112913" cy="2563149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7881870" y="1906766"/>
            <a:ext cx="3110248" cy="591377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4703595" y="38046"/>
            <a:ext cx="7302321" cy="96679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68551"/>
            <a:ext cx="5306096" cy="361547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984125" y="2702533"/>
            <a:ext cx="7076941" cy="3849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3193961" y="139384"/>
            <a:ext cx="864172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مثال3- مطلوب است محاسبه حداکثر نیروی کششی برای ورق نشان داده شده در شکل مقابل. </a:t>
            </a:r>
          </a:p>
          <a:p>
            <a:r>
              <a:rPr lang="fa-IR" dirty="0" smtClean="0"/>
              <a:t>ورق از جنس فولاد </a:t>
            </a:r>
            <a:r>
              <a:rPr lang="en-US" dirty="0" smtClean="0"/>
              <a:t>ST52 </a:t>
            </a:r>
            <a:r>
              <a:rPr lang="fa-IR" dirty="0" smtClean="0"/>
              <a:t>  می باشد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𝟏𝟑𝟐𝟎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𝒎𝒎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160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+ 83.2=1321 mm</a:t>
                </a:r>
                <a:r>
                  <a:rPr lang="en-US" baseline="30000" dirty="0" smtClean="0"/>
                  <a:t>2 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𝟏𝟑𝟔𝟑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algn="l" rtl="0"/>
                <a:endParaRPr lang="en-US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𝑛𝐷𝑡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pPr algn="l" rtl="0"/>
                <a:r>
                  <a:rPr lang="en-US" dirty="0" smtClean="0"/>
                  <a:t>= 1440 – 200 + 166.6 = 1323mm</a:t>
                </a:r>
                <a:r>
                  <a:rPr lang="en-US" baseline="30000" dirty="0" smtClean="0"/>
                  <a:t>2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𝟏𝟒𝟎𝟔</m:t>
                    </m:r>
                    <m:sSup>
                      <m:sSup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𝒎𝒎</m:t>
                        </m:r>
                      </m:e>
                      <m:sup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baseline="30000" dirty="0" smtClean="0"/>
                  <a:t> 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958" y="2872942"/>
                <a:ext cx="7257246" cy="3537571"/>
              </a:xfrm>
              <a:prstGeom prst="rect">
                <a:avLst/>
              </a:prstGeom>
              <a:blipFill rotWithShape="0">
                <a:blip r:embed="rId4"/>
                <a:stretch>
                  <a:fillRect l="-672" b="-1721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570113" y="1944196"/>
            <a:ext cx="5808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b=6</a:t>
            </a:r>
            <a:r>
              <a:rPr lang="en-US" dirty="0" smtClean="0">
                <a:sym typeface="Wingdings 2" panose="05020102010507070707" pitchFamily="18" charset="2"/>
              </a:rPr>
              <a:t>120=720mm            Ag = </a:t>
            </a:r>
            <a:r>
              <a:rPr lang="en-US" dirty="0" err="1" smtClean="0">
                <a:sym typeface="Wingdings 2" panose="05020102010507070707" pitchFamily="18" charset="2"/>
              </a:rPr>
              <a:t>bt</a:t>
            </a:r>
            <a:r>
              <a:rPr lang="en-US" dirty="0" smtClean="0">
                <a:sym typeface="Wingdings 2" panose="05020102010507070707" pitchFamily="18" charset="2"/>
              </a:rPr>
              <a:t> = 720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2=1440mm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endParaRPr lang="fa-IR" dirty="0"/>
          </a:p>
        </p:txBody>
      </p:sp>
      <p:sp>
        <p:nvSpPr>
          <p:cNvPr id="12" name="Rounded Rectangle 11"/>
          <p:cNvSpPr/>
          <p:nvPr/>
        </p:nvSpPr>
        <p:spPr>
          <a:xfrm>
            <a:off x="9288473" y="3210866"/>
            <a:ext cx="2717443" cy="98496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min( An1 , An2, An3)</a:t>
            </a:r>
          </a:p>
          <a:p>
            <a:pPr algn="ctr" rtl="0"/>
            <a:endParaRPr lang="en-US" b="1" dirty="0" smtClean="0">
              <a:solidFill>
                <a:schemeClr val="tx1"/>
              </a:solidFill>
              <a:cs typeface="+mj-cs"/>
            </a:endParaRPr>
          </a:p>
          <a:p>
            <a:pPr algn="ctr" rtl="0"/>
            <a:r>
              <a:rPr lang="en-US" b="1" dirty="0" smtClean="0">
                <a:solidFill>
                  <a:schemeClr val="tx1"/>
                </a:solidFill>
                <a:cs typeface="+mj-cs"/>
              </a:rPr>
              <a:t>An= 1320mm</a:t>
            </a:r>
            <a:r>
              <a:rPr lang="en-US" b="1" baseline="30000" dirty="0" smtClean="0">
                <a:solidFill>
                  <a:schemeClr val="tx1"/>
                </a:solidFill>
                <a:cs typeface="+mj-cs"/>
              </a:rPr>
              <a:t>2</a:t>
            </a:r>
            <a:endParaRPr lang="fa-IR" b="1" dirty="0">
              <a:solidFill>
                <a:schemeClr val="tx1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860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1440= 466560N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98" y="560231"/>
                <a:ext cx="5241702" cy="699614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520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1320= 514800N 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818" y="1670505"/>
                <a:ext cx="5254582" cy="699614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>
            <a:off x="5537915" y="854263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5" idx="3"/>
          </p:cNvCxnSpPr>
          <p:nvPr/>
        </p:nvCxnSpPr>
        <p:spPr>
          <a:xfrm flipV="1">
            <a:off x="5486400" y="1506828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761409" y="866425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514800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466560N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= 466.5 KN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96971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525813" y="476518"/>
            <a:ext cx="3026535" cy="9272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/>
              <a:t>طراحی تسمه های کششی</a:t>
            </a:r>
            <a:endParaRPr lang="fa-I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schemeClr val="tx1"/>
                    </a:solidFill>
                  </a:rPr>
                  <a:t>کنترل لاغری در اعضای کششی: </a:t>
                </a:r>
              </a:p>
              <a:p>
                <a:r>
                  <a:rPr lang="fa-IR" dirty="0" smtClean="0">
                    <a:solidFill>
                      <a:schemeClr val="tx1"/>
                    </a:solidFill>
                  </a:rPr>
                  <a:t>در اعضای اثر نیروهای کششی، لاغری حداکثر عضو  </a:t>
                </a:r>
                <a:r>
                  <a:rPr lang="en-US" baseline="-25000" dirty="0" smtClean="0">
                    <a:solidFill>
                      <a:schemeClr val="tx1"/>
                    </a:solidFill>
                  </a:rPr>
                  <a:t>max 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(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a-IR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fa-IR" dirty="0" smtClean="0">
                    <a:solidFill>
                      <a:schemeClr val="tx1"/>
                    </a:solidFill>
                  </a:rPr>
                  <a:t> به 300 محدود می شود:</a:t>
                </a:r>
              </a:p>
              <a:p>
                <a:pPr rtl="0"/>
                <a:r>
                  <a:rPr lang="fa-I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a-IR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( </m:t>
                        </m:r>
                        <m:f>
                          <m:f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den>
                        </m:f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)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sub>
                    </m:sSub>
                    <m:r>
                      <a:rPr lang="fa-IR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fa-I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𝟑𝟎𝟎</m:t>
                    </m:r>
                  </m:oMath>
                </a14:m>
                <a:endParaRPr lang="en-US" sz="2000" b="1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rtl="0"/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L</a:t>
                </a:r>
                <a:r>
                  <a:rPr lang="fa-IR" dirty="0" smtClean="0">
                    <a:solidFill>
                      <a:schemeClr val="tx1"/>
                    </a:solidFill>
                  </a:rPr>
                  <a:t>: طول عضو کششی</a:t>
                </a: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352" y="1609860"/>
                <a:ext cx="4597758" cy="2601530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chemeClr val="tx1"/>
                    </a:solidFill>
                  </a:rPr>
                  <a:t>برای تسمه ها داریم:</a:t>
                </a:r>
              </a:p>
              <a:p>
                <a:pPr algn="ctr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x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𝑡𝑏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,   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800" baseline="-25000" dirty="0" smtClean="0">
                    <a:solidFill>
                      <a:schemeClr val="tx1"/>
                    </a:solidFill>
                  </a:rPr>
                  <a:t>y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𝑏𝑡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ctr" rtl="0"/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endParaRPr lang="fa-IR" sz="2800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fa-IR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𝑏𝑡</m:t>
                              </m:r>
                            </m:den>
                          </m:f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algn="ctr" rtl="0"/>
                <a:endParaRPr lang="en-US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fa-IR" dirty="0">
                  <a:solidFill>
                    <a:schemeClr val="tx1"/>
                  </a:solidFill>
                </a:endParaRPr>
              </a:p>
              <a:p>
                <a:pPr algn="ctr" rtl="0"/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633" y="476518"/>
                <a:ext cx="4124673" cy="47909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129" y="145180"/>
            <a:ext cx="2000110" cy="2173017"/>
          </a:xfrm>
          <a:prstGeom prst="rect">
            <a:avLst/>
          </a:prstGeom>
        </p:spPr>
      </p:pic>
      <p:cxnSp>
        <p:nvCxnSpPr>
          <p:cNvPr id="12" name="Curved Connector 11"/>
          <p:cNvCxnSpPr/>
          <p:nvPr/>
        </p:nvCxnSpPr>
        <p:spPr>
          <a:xfrm rot="10800000" flipV="1">
            <a:off x="5409130" y="3258354"/>
            <a:ext cx="4971243" cy="1365159"/>
          </a:xfrm>
          <a:prstGeom prst="curvedConnector3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212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957589" y="1790163"/>
            <a:ext cx="9749307" cy="167425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1906073" y="3567448"/>
            <a:ext cx="9800823" cy="217652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Rounded Rectangle 9"/>
          <p:cNvSpPr/>
          <p:nvPr/>
        </p:nvSpPr>
        <p:spPr>
          <a:xfrm>
            <a:off x="3773510" y="6034536"/>
            <a:ext cx="1648496" cy="55379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1429555" y="386366"/>
            <a:ext cx="10277341" cy="10174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</a:rPr>
              <a:t>مثال 4- حداکثر نیروی کششی نهایی قابل تحمل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err="1" smtClean="0">
                <a:solidFill>
                  <a:schemeClr val="tx1"/>
                </a:solidFill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fa-IR" dirty="0" smtClean="0">
                <a:solidFill>
                  <a:schemeClr val="tx1"/>
                </a:solidFill>
              </a:rPr>
              <a:t> تسمه ای باعرض 50 میلیمتر و طول 1 متر برابر با </a:t>
            </a:r>
            <a:r>
              <a:rPr lang="en-US" dirty="0" smtClean="0">
                <a:solidFill>
                  <a:schemeClr val="tx1"/>
                </a:solidFill>
              </a:rPr>
              <a:t>100KN</a:t>
            </a:r>
            <a:r>
              <a:rPr lang="fa-IR" dirty="0" smtClean="0">
                <a:solidFill>
                  <a:schemeClr val="tx1"/>
                </a:solidFill>
              </a:rPr>
              <a:t> می باشد. حداقل ضخامت ورق را محاسبه کنید.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/>
                <a:r>
                  <a:rPr lang="fa-IR" dirty="0" smtClean="0"/>
                  <a:t>محاسبه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براساس نیروی کششی نهایی:</a:t>
                </a:r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F</a:t>
                </a:r>
                <a:r>
                  <a:rPr lang="en-US" baseline="-25000" dirty="0" err="1" smtClean="0"/>
                  <a:t>y</a:t>
                </a:r>
                <a:r>
                  <a:rPr lang="en-US" dirty="0" smtClean="0"/>
                  <a:t>= 240MPa    ,   A</a:t>
                </a:r>
                <a:r>
                  <a:rPr lang="en-US" baseline="-25000" dirty="0" smtClean="0"/>
                  <a:t>g</a:t>
                </a:r>
                <a:r>
                  <a:rPr lang="en-US" dirty="0" smtClean="0"/>
                  <a:t> = </a:t>
                </a:r>
                <a:r>
                  <a:rPr lang="en-US" dirty="0" err="1" smtClean="0"/>
                  <a:t>bt</a:t>
                </a:r>
                <a:r>
                  <a:rPr lang="en-US" dirty="0" smtClean="0"/>
                  <a:t>= 50t</a:t>
                </a: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u</a:t>
                </a:r>
                <a:r>
                  <a:rPr lang="en-US" dirty="0" smtClean="0"/>
                  <a:t> = T</a:t>
                </a:r>
                <a:r>
                  <a:rPr lang="en-US" baseline="-25000" dirty="0" smtClean="0"/>
                  <a:t>u1</a:t>
                </a:r>
                <a:r>
                  <a:rPr lang="en-US" dirty="0" smtClean="0"/>
                  <a:t> = 0.9F</a:t>
                </a:r>
                <a:r>
                  <a:rPr lang="en-US" baseline="-25000" dirty="0" smtClean="0"/>
                  <a:t>y</a:t>
                </a:r>
                <a:r>
                  <a:rPr lang="en-US" dirty="0" smtClean="0"/>
                  <a:t> . A</a:t>
                </a:r>
                <a:r>
                  <a:rPr lang="en-US" baseline="-25000" dirty="0" smtClean="0"/>
                  <a:t>g </a:t>
                </a: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240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→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</a:t>
                </a:r>
                <a:endParaRPr lang="fa-I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1790163"/>
                <a:ext cx="9259910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592" t="-2893" r="-527" b="-578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محاسبه محدوده ی </a:t>
                </a:r>
                <a:r>
                  <a:rPr lang="en-US" dirty="0" smtClean="0"/>
                  <a:t>t</a:t>
                </a:r>
                <a:r>
                  <a:rPr lang="fa-IR" dirty="0" smtClean="0"/>
                  <a:t> بر اساس کنترل لاغری:</a:t>
                </a:r>
              </a:p>
              <a:p>
                <a:endParaRPr lang="fa-IR" dirty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fa-IR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t=9.3 &gt; 11.12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</m:oMath>
                </a14:m>
                <a:endParaRPr lang="fa-IR" dirty="0"/>
              </a:p>
              <a:p>
                <a:endParaRPr lang="fa-IR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893" y="3567448"/>
                <a:ext cx="9259910" cy="1997726"/>
              </a:xfrm>
              <a:prstGeom prst="rect">
                <a:avLst/>
              </a:prstGeom>
              <a:blipFill rotWithShape="0">
                <a:blip r:embed="rId3"/>
                <a:stretch>
                  <a:fillRect l="-592" t="-1829" r="-52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773510" y="6034536"/>
            <a:ext cx="47651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= 11.12mm   </a:t>
            </a:r>
            <a:endParaRPr lang="fa-IR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1685" y="4868214"/>
            <a:ext cx="257577" cy="4636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802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81" y="29413"/>
            <a:ext cx="3536807" cy="3072202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9916732" y="924122"/>
            <a:ext cx="1700012" cy="76187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6" name="Rounded Rectangle 25"/>
          <p:cNvSpPr/>
          <p:nvPr/>
        </p:nvSpPr>
        <p:spPr>
          <a:xfrm>
            <a:off x="141668" y="6174165"/>
            <a:ext cx="11307650" cy="506614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5" name="Rounded Rectangle 24"/>
          <p:cNvSpPr/>
          <p:nvPr/>
        </p:nvSpPr>
        <p:spPr>
          <a:xfrm>
            <a:off x="8193466" y="2578515"/>
            <a:ext cx="3683358" cy="340002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ounded Rectangle 23"/>
          <p:cNvSpPr/>
          <p:nvPr/>
        </p:nvSpPr>
        <p:spPr>
          <a:xfrm>
            <a:off x="4128589" y="1658706"/>
            <a:ext cx="3663129" cy="436825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3" name="Rounded Rectangle 22"/>
          <p:cNvSpPr/>
          <p:nvPr/>
        </p:nvSpPr>
        <p:spPr>
          <a:xfrm>
            <a:off x="220568" y="3107750"/>
            <a:ext cx="3388901" cy="2894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2800" dirty="0" smtClean="0"/>
                  <a:t>I</a:t>
                </a:r>
                <a:r>
                  <a:rPr lang="fa-IR" sz="2800" baseline="-25000" dirty="0" smtClean="0"/>
                  <a:t>مستطیل</a:t>
                </a:r>
                <a:r>
                  <a:rPr lang="en-US" sz="28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𝑏h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5145" y="924122"/>
                <a:ext cx="1674254" cy="761875"/>
              </a:xfrm>
              <a:prstGeom prst="rect">
                <a:avLst/>
              </a:prstGeom>
              <a:blipFill rotWithShape="0">
                <a:blip r:embed="rId3"/>
                <a:stretch>
                  <a:fillRect l="-7273" b="-104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49" y="3440743"/>
            <a:ext cx="2715004" cy="9240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383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440641687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246" y="4451834"/>
                <a:ext cx="3464416" cy="147649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2077" y="1916454"/>
            <a:ext cx="630346" cy="2382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600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270000000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55107562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589" y="4408403"/>
                <a:ext cx="3917322" cy="17534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2933" y="3280757"/>
            <a:ext cx="3372321" cy="8954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 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266666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b="0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75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429664500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838" y="4408402"/>
                <a:ext cx="3464416" cy="175349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077" y="240337"/>
                <a:ext cx="5110572" cy="3755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679583" y="141668"/>
            <a:ext cx="5203065" cy="56667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b="1" i="1" smtClean="0">
                          <a:latin typeface="Cambria Math" panose="02040503050406030204" pitchFamily="18" charset="0"/>
                        </a:rPr>
                        <m:t>𝟐𝟓𝟎𝟎𝟎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𝟒𝟒𝟎𝟔𝟒𝟏𝟔𝟖𝟕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𝟐𝟕𝟎𝟎𝟎𝟎𝟎𝟎𝟎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𝟓𝟓𝟏𝟎𝟕𝟓𝟔𝟐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𝟐𝟔𝟔𝟔𝟔𝟔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𝟒𝟐𝟗𝟔𝟔𝟒𝟓𝟎𝟎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𝟏𝟏𝟗𝟓𝟕𝟎𝟓𝟒𝟏𝟓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fa-IR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9" y="6175351"/>
                <a:ext cx="11026073" cy="375552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694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42" y="3587684"/>
            <a:ext cx="4458322" cy="2391109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700788" y="4007286"/>
            <a:ext cx="7237927" cy="27036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7" name="Rounded Rectangle 16"/>
          <p:cNvSpPr/>
          <p:nvPr/>
        </p:nvSpPr>
        <p:spPr>
          <a:xfrm>
            <a:off x="5190187" y="1990702"/>
            <a:ext cx="6606862" cy="187295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Rounded Rectangle 10"/>
          <p:cNvSpPr/>
          <p:nvPr/>
        </p:nvSpPr>
        <p:spPr>
          <a:xfrm>
            <a:off x="5816535" y="515155"/>
            <a:ext cx="5980513" cy="11848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solidFill>
                  <a:schemeClr val="tx1"/>
                </a:solidFill>
              </a:rPr>
              <a:t>مثال 5- در قاب خرپایی شکل مقابل که دارای بادبندی با مقطع تسمه می باشد، مطلوب است محاسبه حداقل ضخامت تسمه ( فولاد </a:t>
            </a:r>
            <a:r>
              <a:rPr lang="en-US" dirty="0" smtClean="0">
                <a:solidFill>
                  <a:schemeClr val="tx1"/>
                </a:solidFill>
              </a:rPr>
              <a:t>ST37</a:t>
            </a:r>
            <a:r>
              <a:rPr lang="fa-IR" dirty="0" smtClean="0">
                <a:solidFill>
                  <a:schemeClr val="tx1"/>
                </a:solidFill>
              </a:rPr>
              <a:t>)</a:t>
            </a:r>
            <a:endParaRPr lang="fa-IR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657" y="2134327"/>
            <a:ext cx="2257740" cy="16004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 smtClean="0"/>
                  <a:t>  </a:t>
                </a:r>
                <a:r>
                  <a:rPr lang="en-US" dirty="0" smtClean="0"/>
                  <a:t>F2-150=0        F2=150KN </a:t>
                </a:r>
              </a:p>
              <a:p>
                <a:pPr algn="l" rtl="0"/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→</m:t>
                        </m:r>
                      </m:e>
                    </m:nary>
                  </m:oMath>
                </a14:m>
                <a:r>
                  <a:rPr lang="fa-IR" dirty="0"/>
                  <a:t>  </a:t>
                </a:r>
                <a:r>
                  <a:rPr lang="en-US" dirty="0" smtClean="0"/>
                  <a:t>F1=0</a:t>
                </a:r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3384" y="2176530"/>
                <a:ext cx="4005331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8371" t="-37056" b="-3350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10315978" y="2382592"/>
            <a:ext cx="296214" cy="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</m:e>
                    </m:nary>
                  </m:oMath>
                </a14:m>
                <a:r>
                  <a:rPr lang="fa-IR" dirty="0" smtClean="0"/>
                  <a:t>  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 -150=0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𝐾𝑁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err="1" smtClean="0"/>
                  <a:t>Tx</a:t>
                </a:r>
                <a:r>
                  <a:rPr lang="en-US" dirty="0" smtClean="0"/>
                  <a:t>=T.sin30 = </a:t>
                </a:r>
                <a:r>
                  <a:rPr lang="en-US" dirty="0" err="1" smtClean="0"/>
                  <a:t>Tx</a:t>
                </a:r>
                <a:r>
                  <a:rPr lang="en-US" dirty="0" smtClean="0"/>
                  <a:t>=0.5T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150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𝐾𝑁</m:t>
                      </m:r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396" y="4351979"/>
                <a:ext cx="4061319" cy="1754326"/>
              </a:xfrm>
              <a:prstGeom prst="rect">
                <a:avLst/>
              </a:prstGeom>
              <a:blipFill rotWithShape="0">
                <a:blip r:embed="rId5"/>
                <a:stretch>
                  <a:fillRect l="-8258" t="-2534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464" y="4396839"/>
            <a:ext cx="2879800" cy="1718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8614" y="204377"/>
            <a:ext cx="4915586" cy="299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09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88642" y="5486400"/>
            <a:ext cx="3889420" cy="10947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71" y="440809"/>
            <a:ext cx="4286848" cy="22672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Ag= 200t</a:t>
                </a:r>
              </a:p>
              <a:p>
                <a:pPr algn="l" rtl="0"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tx1"/>
                    </a:solidFill>
                  </a:rPr>
                  <a:t>An=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bt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- 2Dt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22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>
                  <a:lnSpc>
                    <a:spcPct val="150000"/>
                  </a:lnSpc>
                </a:pPr>
                <a:r>
                  <a:rPr lang="en-US" b="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200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44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 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269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269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8062" y="440809"/>
                <a:ext cx="6735651" cy="173864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𝟗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𝒚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0.9</a:t>
                </a: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240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200t=43200t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214" y="3187522"/>
                <a:ext cx="5241702" cy="699614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 xmlns:m="http://schemas.openxmlformats.org/officeDocument/2006/math">
                    <m:sSub>
                      <m:sSubPr>
                        <m:ctrlPr>
                          <a:rPr lang="fa-IR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𝑻</m:t>
                        </m:r>
                      </m:e>
                      <m:sub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=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𝟎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𝟕𝟓</m:t>
                    </m:r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𝑭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𝒖</m:t>
                        </m:r>
                      </m:sub>
                    </m:sSub>
                    <m:r>
                      <a:rPr lang="en-US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+mj-cs"/>
                      </a:rPr>
                      <m:t>. </m:t>
                    </m:r>
                    <m:sSub>
                      <m:sSubPr>
                        <m:ctrlP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+mj-cs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= 0.75</a:t>
                </a:r>
                <a:r>
                  <a:rPr lang="en-US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+mj-c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360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+mj-cs"/>
                      </a:rPr>
                      <m:t>×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cs typeface="+mj-cs"/>
                  </a:rPr>
                  <a:t> 269t=72630t</a:t>
                </a:r>
                <a:endParaRPr lang="fa-IR" dirty="0">
                  <a:solidFill>
                    <a:schemeClr val="tx1"/>
                  </a:solidFill>
                  <a:cs typeface="+mj-cs"/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4" y="4297796"/>
                <a:ext cx="5254582" cy="699614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/>
          <p:nvPr/>
        </p:nvCxnSpPr>
        <p:spPr>
          <a:xfrm>
            <a:off x="5589431" y="3481554"/>
            <a:ext cx="1120463" cy="536655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>
            <a:stCxn id="7" idx="3"/>
          </p:cNvCxnSpPr>
          <p:nvPr/>
        </p:nvCxnSpPr>
        <p:spPr>
          <a:xfrm flipV="1">
            <a:off x="5537916" y="4134119"/>
            <a:ext cx="1171978" cy="51348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812925" y="3493716"/>
            <a:ext cx="4906851" cy="115390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min (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u1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 , T</a:t>
            </a:r>
            <a:r>
              <a:rPr lang="en-US" baseline="-25000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u2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) = min(43200t , 72630t)</a:t>
            </a:r>
          </a:p>
          <a:p>
            <a:pPr algn="l" rtl="0">
              <a:lnSpc>
                <a:spcPct val="200000"/>
              </a:lnSpc>
            </a:pPr>
            <a:r>
              <a:rPr lang="en-US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T</a:t>
            </a:r>
            <a:r>
              <a:rPr lang="en-US" baseline="-25000" dirty="0" err="1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u</a:t>
            </a:r>
            <a:r>
              <a:rPr lang="en-US" dirty="0" smtClean="0">
                <a:solidFill>
                  <a:schemeClr val="tx1"/>
                </a:solidFill>
                <a:latin typeface="Book Antiqua" panose="02040602050305030304" pitchFamily="18" charset="0"/>
                <a:cs typeface="+mj-cs"/>
              </a:rPr>
              <a:t>= </a:t>
            </a:r>
            <a:r>
              <a:rPr lang="en-US" dirty="0">
                <a:solidFill>
                  <a:schemeClr val="tx1"/>
                </a:solidFill>
              </a:rPr>
              <a:t>43200t</a:t>
            </a:r>
            <a:endParaRPr lang="fa-IR" dirty="0">
              <a:solidFill>
                <a:schemeClr val="tx1"/>
              </a:solidFill>
              <a:latin typeface="Book Antiqua" panose="02040602050305030304" pitchFamily="18" charset="0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dirty="0" smtClean="0"/>
                  <a:t>Tu = T</a:t>
                </a:r>
                <a:r>
                  <a:rPr lang="fa-IR" baseline="-25000" dirty="0" smtClean="0"/>
                  <a:t>موجود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43200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r>
                  <a:rPr lang="en-US" dirty="0" smtClean="0"/>
                  <a:t>t=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300000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43200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94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919" y="5486400"/>
                <a:ext cx="3567448" cy="1062535"/>
              </a:xfrm>
              <a:prstGeom prst="rect">
                <a:avLst/>
              </a:prstGeom>
              <a:blipFill rotWithShape="0">
                <a:blip r:embed="rId6"/>
                <a:stretch>
                  <a:fillRect l="-1368" t="-2874" b="-1149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211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38681" y="334851"/>
            <a:ext cx="4997003" cy="38765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dirty="0" smtClean="0"/>
                  <a:t>کنترل لاغری</a:t>
                </a:r>
              </a:p>
              <a:p>
                <a:endParaRPr lang="fa-IR" dirty="0"/>
              </a:p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fa-I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aseline="-25000" dirty="0" smtClean="0"/>
                  <a:t>max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a-I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3000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/>
              </a:p>
              <a:p>
                <a:pPr algn="l" rtl="0"/>
                <a:r>
                  <a:rPr lang="en-US" dirty="0" smtClean="0"/>
                  <a:t>t=7mm &gt; 33.34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𝑚𝑚</m:t>
                    </m:r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865" y="490378"/>
                <a:ext cx="4559121" cy="2943563"/>
              </a:xfrm>
              <a:prstGeom prst="rect">
                <a:avLst/>
              </a:prstGeom>
              <a:blipFill rotWithShape="0">
                <a:blip r:embed="rId2"/>
                <a:stretch>
                  <a:fillRect l="-1205" t="-1035" r="-1205" b="-24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5" y="334851"/>
            <a:ext cx="6292595" cy="494416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7765961" y="3000777"/>
            <a:ext cx="257577" cy="540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9949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20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7628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079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964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859887" y="257577"/>
            <a:ext cx="6207617" cy="38636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ounded Rectangle 4"/>
          <p:cNvSpPr/>
          <p:nvPr/>
        </p:nvSpPr>
        <p:spPr>
          <a:xfrm>
            <a:off x="141668" y="257577"/>
            <a:ext cx="4301543" cy="17386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dirty="0" smtClean="0"/>
                  <a:t>r</a:t>
                </a:r>
                <a:r>
                  <a:rPr lang="fa-IR" dirty="0" smtClean="0"/>
                  <a:t>: شعاع ژیراسیون</a:t>
                </a:r>
              </a:p>
              <a:p>
                <a:pPr algn="ctr"/>
                <a:endParaRPr lang="fa-IR" dirty="0"/>
              </a:p>
              <a:p>
                <a:pPr algn="ct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𝟏𝟏𝟗𝟓𝟕𝟎𝟓𝟒𝟏𝟓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20000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668" y="257577"/>
                <a:ext cx="4481848" cy="1468415"/>
              </a:xfrm>
              <a:prstGeom prst="rect">
                <a:avLst/>
              </a:prstGeom>
              <a:blipFill rotWithShape="0">
                <a:blip r:embed="rId2"/>
                <a:stretch>
                  <a:fillRect t="-24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916" y="2391584"/>
            <a:ext cx="4049351" cy="38933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dirty="0" smtClean="0"/>
                  <a:t>S</a:t>
                </a:r>
                <a:r>
                  <a:rPr lang="fa-IR" dirty="0" smtClean="0"/>
                  <a:t>:اساس مقطع الاستیک</a:t>
                </a:r>
              </a:p>
              <a:p>
                <a:endParaRPr lang="fa-IR" dirty="0"/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87" y="437882"/>
                <a:ext cx="4829578" cy="2272866"/>
              </a:xfrm>
              <a:prstGeom prst="rect">
                <a:avLst/>
              </a:prstGeom>
              <a:blipFill rotWithShape="0">
                <a:blip r:embed="rId4"/>
                <a:stretch>
                  <a:fillRect t="-1877" r="-113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>
            <a:off x="6593983" y="2391584"/>
            <a:ext cx="4893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eft Brace 9"/>
          <p:cNvSpPr/>
          <p:nvPr/>
        </p:nvSpPr>
        <p:spPr>
          <a:xfrm>
            <a:off x="7173532" y="1490062"/>
            <a:ext cx="437882" cy="180304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241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4946041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414" y="1223493"/>
                <a:ext cx="4687910" cy="61831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𝟏𝟏𝟗𝟓𝟕𝟎𝟓𝟒𝟏𝟓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388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3079730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566" y="2916684"/>
                <a:ext cx="4687910" cy="61831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2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547" y="1142202"/>
            <a:ext cx="7621064" cy="57157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997003" y="5756856"/>
            <a:ext cx="2279560" cy="54091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Rounded Rectangle 7"/>
          <p:cNvSpPr/>
          <p:nvPr/>
        </p:nvSpPr>
        <p:spPr>
          <a:xfrm>
            <a:off x="5138670" y="141668"/>
            <a:ext cx="6903077" cy="100053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4997003" y="231820"/>
            <a:ext cx="704474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err="1" smtClean="0"/>
              <a:t>Yp</a:t>
            </a:r>
            <a:r>
              <a:rPr lang="fa-IR" dirty="0" smtClean="0"/>
              <a:t>: تار خنثی پلاستیک</a:t>
            </a:r>
          </a:p>
          <a:p>
            <a:r>
              <a:rPr lang="fa-IR" dirty="0" smtClean="0"/>
              <a:t>شکل را به دوقسمت با مساحت های یکسان تقسیم می نماید. برای محاسبه آن نصف مساحت را حساب کرده و از پایین مقطع یا بالای آن مساحت ها را تا آن مقدار حساب می نماییم</a:t>
            </a:r>
          </a:p>
          <a:p>
            <a:endParaRPr lang="fa-IR" dirty="0"/>
          </a:p>
        </p:txBody>
      </p:sp>
      <p:sp>
        <p:nvSpPr>
          <p:cNvPr id="9" name="Rounded Rectangle 8"/>
          <p:cNvSpPr/>
          <p:nvPr/>
        </p:nvSpPr>
        <p:spPr>
          <a:xfrm>
            <a:off x="8397025" y="2125014"/>
            <a:ext cx="1906074" cy="9916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/>
          <p:cNvSpPr txBox="1"/>
          <p:nvPr/>
        </p:nvSpPr>
        <p:spPr>
          <a:xfrm>
            <a:off x="8667482" y="2395469"/>
            <a:ext cx="21636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 smtClean="0"/>
              <a:t>Yp</a:t>
            </a:r>
            <a:r>
              <a:rPr lang="en-US" dirty="0" smtClean="0"/>
              <a:t>= 153.3mm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10391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47787" y="228049"/>
            <a:ext cx="2627290" cy="1007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8500056" y="362250"/>
            <a:ext cx="270849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Z</a:t>
            </a:r>
            <a:r>
              <a:rPr lang="fa-IR" sz="2000" dirty="0" smtClean="0"/>
              <a:t>: اساس مقطع پلاستیک</a:t>
            </a:r>
          </a:p>
          <a:p>
            <a:r>
              <a:rPr lang="en-US" sz="2000" dirty="0"/>
              <a:t>Q</a:t>
            </a:r>
            <a:r>
              <a:rPr lang="fa-IR" sz="2000" dirty="0"/>
              <a:t>: لنگر اول سطح</a:t>
            </a:r>
          </a:p>
          <a:p>
            <a:pPr algn="ctr"/>
            <a:endParaRPr lang="fa-IR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7293374" y="1585780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1148000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133666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1281666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1" y="1988471"/>
                <a:ext cx="4288665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4358208"/>
            <a:ext cx="5029902" cy="2372056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4619579" y="497906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TextBox 14"/>
          <p:cNvSpPr txBox="1"/>
          <p:nvPr/>
        </p:nvSpPr>
        <p:spPr>
          <a:xfrm>
            <a:off x="4790938" y="5187916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300</a:t>
            </a:r>
            <a:r>
              <a:rPr lang="en-US" dirty="0" smtClean="0">
                <a:sym typeface="Wingdings 2" panose="05020102010507070707" pitchFamily="18" charset="2"/>
              </a:rPr>
              <a:t>10=3000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A2=466.5 15=6997.5</a:t>
            </a:r>
            <a:endParaRPr lang="fa-IR" dirty="0"/>
          </a:p>
        </p:txBody>
      </p:sp>
      <p:sp>
        <p:nvSpPr>
          <p:cNvPr id="16" name="Rounded Rectangle 15"/>
          <p:cNvSpPr/>
          <p:nvPr/>
        </p:nvSpPr>
        <p:spPr>
          <a:xfrm>
            <a:off x="7293374" y="4380109"/>
            <a:ext cx="4597758" cy="2289221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471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6997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233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</m:oMath>
                  </m:oMathPara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l" rtl="0"/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1414500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1632166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3046666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40" y="4544929"/>
                <a:ext cx="4288665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28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547351" y="82934"/>
            <a:ext cx="6722772" cy="90488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1281666</m:t>
                    </m:r>
                  </m:oMath>
                </a14:m>
                <a:r>
                  <a:rPr lang="en-US" dirty="0" smtClean="0"/>
                  <a:t>+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3046666</m:t>
                    </m:r>
                  </m:oMath>
                </a14:m>
                <a:r>
                  <a:rPr lang="en-US" dirty="0" smtClean="0"/>
                  <a:t> = 4328332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fa-IR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208" y="300358"/>
                <a:ext cx="5544713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24644" y="1305938"/>
            <a:ext cx="11591345" cy="274316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4" name="Rectangle 23"/>
          <p:cNvSpPr/>
          <p:nvPr/>
        </p:nvSpPr>
        <p:spPr>
          <a:xfrm>
            <a:off x="424643" y="4193091"/>
            <a:ext cx="11591346" cy="254993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03" y="1344340"/>
            <a:ext cx="4192412" cy="2595748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19579" y="2148178"/>
            <a:ext cx="2579709" cy="10431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TextBox 10"/>
          <p:cNvSpPr txBox="1"/>
          <p:nvPr/>
        </p:nvSpPr>
        <p:spPr>
          <a:xfrm>
            <a:off x="4815615" y="2345335"/>
            <a:ext cx="231819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A3= 400</a:t>
            </a:r>
            <a:r>
              <a:rPr lang="en-US" dirty="0" smtClean="0">
                <a:sym typeface="Wingdings 2" panose="05020102010507070707" pitchFamily="18" charset="2"/>
              </a:rPr>
              <a:t>20=8000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A4=133.5 15=2002.5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72767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8507" y="373487"/>
            <a:ext cx="820384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مثال1- فاصله بین تارخنثی الاستیک </a:t>
            </a:r>
            <a:r>
              <a:rPr lang="en-US" dirty="0" smtClean="0"/>
              <a:t>(Ye)</a:t>
            </a:r>
            <a:r>
              <a:rPr lang="fa-IR" dirty="0" smtClean="0"/>
              <a:t> و تار خنثی پلاستیک </a:t>
            </a:r>
            <a:r>
              <a:rPr lang="en-US" dirty="0" smtClean="0"/>
              <a:t>(</a:t>
            </a:r>
            <a:r>
              <a:rPr lang="en-US" dirty="0" err="1" smtClean="0"/>
              <a:t>Yp</a:t>
            </a:r>
            <a:r>
              <a:rPr lang="en-US" dirty="0" smtClean="0"/>
              <a:t>)</a:t>
            </a:r>
            <a:r>
              <a:rPr lang="fa-IR" dirty="0" smtClean="0"/>
              <a:t> در مقطع مقابل چقدر است؟</a:t>
            </a:r>
            <a:endParaRPr lang="fa-I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85" y="3620499"/>
            <a:ext cx="3305636" cy="29912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71521" y="1106641"/>
            <a:ext cx="5924281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A1= 500</a:t>
            </a:r>
            <a:r>
              <a:rPr lang="en-US" dirty="0" smtClean="0">
                <a:sym typeface="Wingdings 2" panose="05020102010507070707" pitchFamily="18" charset="2"/>
              </a:rPr>
              <a:t>10=5000mm</a:t>
            </a:r>
            <a:r>
              <a:rPr lang="en-US" baseline="30000" dirty="0" smtClean="0">
                <a:sym typeface="Wingdings 2" panose="05020102010507070707" pitchFamily="18" charset="2"/>
              </a:rPr>
              <a:t>2    </a:t>
            </a:r>
            <a:r>
              <a:rPr lang="en-US" dirty="0" smtClean="0">
                <a:sym typeface="Wingdings 2" panose="05020102010507070707" pitchFamily="18" charset="2"/>
              </a:rPr>
              <a:t>  ,   Y1=440mm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A2=400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10=4000mm</a:t>
            </a:r>
            <a:r>
              <a:rPr lang="en-US" baseline="30000" dirty="0" smtClean="0">
                <a:sym typeface="Wingdings 2" panose="05020102010507070707" pitchFamily="18" charset="2"/>
              </a:rPr>
              <a:t>2</a:t>
            </a:r>
            <a:r>
              <a:rPr lang="en-US" dirty="0" smtClean="0">
                <a:sym typeface="Wingdings 2" panose="05020102010507070707" pitchFamily="18" charset="2"/>
              </a:rPr>
              <a:t>     ,   Y2=230mm</a:t>
            </a:r>
          </a:p>
          <a:p>
            <a:pPr algn="l" rtl="0"/>
            <a:r>
              <a:rPr lang="en-US" dirty="0" smtClean="0">
                <a:sym typeface="Wingdings 2" panose="05020102010507070707" pitchFamily="18" charset="2"/>
              </a:rPr>
              <a:t>A3= 200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en-US" dirty="0" smtClean="0">
                <a:sym typeface="Wingdings 2" panose="05020102010507070707" pitchFamily="18" charset="2"/>
              </a:rPr>
              <a:t>30=6000mm</a:t>
            </a:r>
            <a:r>
              <a:rPr lang="en-US" baseline="30000" dirty="0" smtClean="0">
                <a:sym typeface="Wingdings 2" panose="05020102010507070707" pitchFamily="18" charset="2"/>
              </a:rPr>
              <a:t>2   </a:t>
            </a:r>
            <a:r>
              <a:rPr lang="en-US" dirty="0" smtClean="0">
                <a:sym typeface="Wingdings 2" panose="05020102010507070707" pitchFamily="18" charset="2"/>
              </a:rPr>
              <a:t>  ,    Y3=15mm</a:t>
            </a:r>
            <a:endParaRPr lang="fa-I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359" y="373487"/>
            <a:ext cx="2962688" cy="29436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𝑌𝑒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𝐴𝑖𝑌𝑖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𝐴𝑖</m:t>
                              </m:r>
                            </m:e>
                          </m:nary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𝑌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fa-IR" dirty="0" smtClean="0"/>
              </a:p>
              <a:p>
                <a:pPr algn="l"/>
                <a:endParaRPr lang="fa-IR" dirty="0"/>
              </a:p>
              <a:p>
                <a:pPr algn="l"/>
                <a:endParaRPr lang="fa-IR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440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230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  <m:r>
                            <m:rPr>
                              <m:nor/>
                            </m:rPr>
                            <a:rPr lang="en-US" dirty="0">
                              <a:sym typeface="Wingdings 2" panose="05020102010507070707" pitchFamily="18" charset="2"/>
                            </a:rPr>
                            <m:t>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4000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6000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:endParaRPr lang="en-US" dirty="0" smtClean="0"/>
              </a:p>
              <a:p>
                <a:pPr algn="l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3210000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15000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214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fa-IR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003" y="3622035"/>
                <a:ext cx="4275786" cy="33862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1"/>
          <p:cNvSpPr/>
          <p:nvPr/>
        </p:nvSpPr>
        <p:spPr>
          <a:xfrm>
            <a:off x="4597758" y="2215166"/>
            <a:ext cx="4906850" cy="476519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A= A1+A2+A3 = 5000+4000+6000= 15000mm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  <p:sp>
        <p:nvSpPr>
          <p:cNvPr id="14" name="Rounded Rectangle 13"/>
          <p:cNvSpPr/>
          <p:nvPr/>
        </p:nvSpPr>
        <p:spPr>
          <a:xfrm>
            <a:off x="4726546" y="3425780"/>
            <a:ext cx="4945488" cy="3185986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4217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308717" y="785610"/>
            <a:ext cx="4063328" cy="2498503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cs typeface="B Nazanin" panose="00000400000000000000" pitchFamily="2" charset="-78"/>
              </a:rPr>
              <a:t>فاصله تار خنثی الاستیک و پلاستیک از هم برابر است با:</a:t>
            </a:r>
          </a:p>
          <a:p>
            <a:pPr algn="ctr"/>
            <a:endParaRPr lang="fa-IR" b="1" dirty="0">
              <a:cs typeface="B Nazanin" panose="00000400000000000000" pitchFamily="2" charset="-78"/>
            </a:endParaRPr>
          </a:p>
          <a:p>
            <a:pPr algn="ctr"/>
            <a:r>
              <a:rPr lang="en-US" b="1" dirty="0" smtClean="0">
                <a:cs typeface="B Nazanin" panose="00000400000000000000" pitchFamily="2" charset="-78"/>
              </a:rPr>
              <a:t>Ye-</a:t>
            </a:r>
            <a:r>
              <a:rPr lang="en-US" b="1" dirty="0" err="1" smtClean="0">
                <a:cs typeface="B Nazanin" panose="00000400000000000000" pitchFamily="2" charset="-78"/>
              </a:rPr>
              <a:t>Yp</a:t>
            </a:r>
            <a:r>
              <a:rPr lang="en-US" b="1" dirty="0" smtClean="0">
                <a:cs typeface="B Nazanin" panose="00000400000000000000" pitchFamily="2" charset="-78"/>
              </a:rPr>
              <a:t>= 214 – 180 = 34mm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20" y="785610"/>
            <a:ext cx="6936089" cy="45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4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86" y="1252831"/>
            <a:ext cx="7506748" cy="551574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456867" y="453148"/>
            <a:ext cx="4198513" cy="95303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Rectangle 4"/>
          <p:cNvSpPr/>
          <p:nvPr/>
        </p:nvSpPr>
        <p:spPr>
          <a:xfrm>
            <a:off x="7895800" y="606500"/>
            <a:ext cx="3578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طراحی اعضای کششی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895800" y="1893194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کل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g</a:t>
            </a:r>
            <a:endParaRPr lang="fa-IR" sz="2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895800" y="3147222"/>
            <a:ext cx="3759580" cy="940158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/>
              <a:t>سطح مقطع خالص </a:t>
            </a:r>
            <a:r>
              <a:rPr lang="en-US" sz="2800" b="1" dirty="0" smtClean="0"/>
              <a:t>A</a:t>
            </a:r>
            <a:r>
              <a:rPr lang="en-US" sz="2800" b="1" baseline="-25000" dirty="0" smtClean="0"/>
              <a:t>n</a:t>
            </a:r>
            <a:endParaRPr lang="fa-IR" sz="2800" b="1" dirty="0"/>
          </a:p>
        </p:txBody>
      </p:sp>
    </p:spTree>
    <p:extLst>
      <p:ext uri="{BB962C8B-B14F-4D97-AF65-F5344CB8AC3E}">
        <p14:creationId xmlns:p14="http://schemas.microsoft.com/office/powerpoint/2010/main" val="275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3902299" y="2356834"/>
            <a:ext cx="2382591" cy="10455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ounded Rectangle 11"/>
          <p:cNvSpPr/>
          <p:nvPr/>
        </p:nvSpPr>
        <p:spPr>
          <a:xfrm>
            <a:off x="7907628" y="1643887"/>
            <a:ext cx="3515932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3" name="Rounded Rectangle 12"/>
          <p:cNvSpPr/>
          <p:nvPr/>
        </p:nvSpPr>
        <p:spPr>
          <a:xfrm>
            <a:off x="7405352" y="2663936"/>
            <a:ext cx="3966693" cy="7384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7624292" y="244699"/>
            <a:ext cx="4237149" cy="1056067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b="1" dirty="0" smtClean="0">
                <a:cs typeface="B Nazanin" panose="00000400000000000000" pitchFamily="2" charset="-78"/>
              </a:rPr>
              <a:t>محاسبه مقاومت کششی در طول عضو</a:t>
            </a:r>
            <a:endParaRPr lang="fa-IR" sz="2400" b="1" dirty="0"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59144" y="1777460"/>
            <a:ext cx="341290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1- حالت تسلیم کششی روی سطح مقطع کل</a:t>
            </a:r>
            <a:endParaRPr lang="fa-IR" dirty="0"/>
          </a:p>
        </p:txBody>
      </p:sp>
      <p:sp>
        <p:nvSpPr>
          <p:cNvPr id="6" name="TextBox 5"/>
          <p:cNvSpPr txBox="1"/>
          <p:nvPr/>
        </p:nvSpPr>
        <p:spPr>
          <a:xfrm>
            <a:off x="7237927" y="2879629"/>
            <a:ext cx="413411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/>
              <a:t>2- حالت گیسختگی کششی روی سطح مقطع خالص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1777460"/>
                <a:ext cx="2794716" cy="429220"/>
              </a:xfrm>
              <a:prstGeom prst="rect">
                <a:avLst/>
              </a:prstGeom>
              <a:blipFill rotWithShape="0">
                <a:blip r:embed="rId2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  <m:r>
                            <a:rPr lang="fa-IR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.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fa-IR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61" y="3331473"/>
                <a:ext cx="2217312" cy="400110"/>
              </a:xfrm>
              <a:prstGeom prst="rect">
                <a:avLst/>
              </a:prstGeom>
              <a:blipFill rotWithShape="0"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4241652"/>
            <a:ext cx="5439534" cy="1800476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3065172" y="1777460"/>
            <a:ext cx="450760" cy="207332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fa-I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631" y="2629455"/>
                <a:ext cx="2524259" cy="369332"/>
              </a:xfrm>
              <a:prstGeom prst="rect">
                <a:avLst/>
              </a:prstGeom>
              <a:blipFill rotWithShape="0"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/>
          <p:cNvSpPr/>
          <p:nvPr/>
        </p:nvSpPr>
        <p:spPr>
          <a:xfrm>
            <a:off x="6440" y="1710673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>
                <a:cs typeface="B Nazanin" panose="00000400000000000000" pitchFamily="2" charset="-78"/>
              </a:rPr>
              <a:t>1</a:t>
            </a:r>
          </a:p>
        </p:txBody>
      </p:sp>
      <p:sp>
        <p:nvSpPr>
          <p:cNvPr id="16" name="Oval 15"/>
          <p:cNvSpPr/>
          <p:nvPr/>
        </p:nvSpPr>
        <p:spPr>
          <a:xfrm>
            <a:off x="6440" y="3202028"/>
            <a:ext cx="603161" cy="5627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b="1" dirty="0" smtClean="0">
                <a:cs typeface="B Nazanin" panose="00000400000000000000" pitchFamily="2" charset="-78"/>
              </a:rPr>
              <a:t>2</a:t>
            </a:r>
            <a:endParaRPr lang="fa-IR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13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</TotalTime>
  <Words>930</Words>
  <Application>Microsoft Office PowerPoint</Application>
  <PresentationFormat>Widescreen</PresentationFormat>
  <Paragraphs>222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 Nazanin</vt:lpstr>
      <vt:lpstr>Book Antiqua</vt:lpstr>
      <vt:lpstr>Calibri</vt:lpstr>
      <vt:lpstr>Calibri Light</vt:lpstr>
      <vt:lpstr>Cambria Math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مروری بر نمودار تنش- کرنش فولاد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S&amp;H</dc:creator>
  <cp:lastModifiedBy>Ahmadi</cp:lastModifiedBy>
  <cp:revision>71</cp:revision>
  <dcterms:created xsi:type="dcterms:W3CDTF">2020-03-17T09:51:06Z</dcterms:created>
  <dcterms:modified xsi:type="dcterms:W3CDTF">2020-04-26T20:14:28Z</dcterms:modified>
</cp:coreProperties>
</file>