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884130-EE5C-4161-A941-D89BAA069016}"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74C4D-410A-4AA5-9B3B-E126F8A02828}" type="slidenum">
              <a:rPr lang="en-US" smtClean="0"/>
              <a:t>‹#›</a:t>
            </a:fld>
            <a:endParaRPr lang="en-US"/>
          </a:p>
        </p:txBody>
      </p:sp>
    </p:spTree>
    <p:extLst>
      <p:ext uri="{BB962C8B-B14F-4D97-AF65-F5344CB8AC3E}">
        <p14:creationId xmlns:p14="http://schemas.microsoft.com/office/powerpoint/2010/main" val="4274008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884130-EE5C-4161-A941-D89BAA069016}"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74C4D-410A-4AA5-9B3B-E126F8A02828}" type="slidenum">
              <a:rPr lang="en-US" smtClean="0"/>
              <a:t>‹#›</a:t>
            </a:fld>
            <a:endParaRPr lang="en-US"/>
          </a:p>
        </p:txBody>
      </p:sp>
    </p:spTree>
    <p:extLst>
      <p:ext uri="{BB962C8B-B14F-4D97-AF65-F5344CB8AC3E}">
        <p14:creationId xmlns:p14="http://schemas.microsoft.com/office/powerpoint/2010/main" val="1222822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884130-EE5C-4161-A941-D89BAA069016}"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74C4D-410A-4AA5-9B3B-E126F8A02828}" type="slidenum">
              <a:rPr lang="en-US" smtClean="0"/>
              <a:t>‹#›</a:t>
            </a:fld>
            <a:endParaRPr lang="en-US"/>
          </a:p>
        </p:txBody>
      </p:sp>
    </p:spTree>
    <p:extLst>
      <p:ext uri="{BB962C8B-B14F-4D97-AF65-F5344CB8AC3E}">
        <p14:creationId xmlns:p14="http://schemas.microsoft.com/office/powerpoint/2010/main" val="2002930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884130-EE5C-4161-A941-D89BAA069016}"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74C4D-410A-4AA5-9B3B-E126F8A02828}" type="slidenum">
              <a:rPr lang="en-US" smtClean="0"/>
              <a:t>‹#›</a:t>
            </a:fld>
            <a:endParaRPr lang="en-US"/>
          </a:p>
        </p:txBody>
      </p:sp>
    </p:spTree>
    <p:extLst>
      <p:ext uri="{BB962C8B-B14F-4D97-AF65-F5344CB8AC3E}">
        <p14:creationId xmlns:p14="http://schemas.microsoft.com/office/powerpoint/2010/main" val="51723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884130-EE5C-4161-A941-D89BAA069016}"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74C4D-410A-4AA5-9B3B-E126F8A02828}" type="slidenum">
              <a:rPr lang="en-US" smtClean="0"/>
              <a:t>‹#›</a:t>
            </a:fld>
            <a:endParaRPr lang="en-US"/>
          </a:p>
        </p:txBody>
      </p:sp>
    </p:spTree>
    <p:extLst>
      <p:ext uri="{BB962C8B-B14F-4D97-AF65-F5344CB8AC3E}">
        <p14:creationId xmlns:p14="http://schemas.microsoft.com/office/powerpoint/2010/main" val="2775414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884130-EE5C-4161-A941-D89BAA069016}"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674C4D-410A-4AA5-9B3B-E126F8A02828}" type="slidenum">
              <a:rPr lang="en-US" smtClean="0"/>
              <a:t>‹#›</a:t>
            </a:fld>
            <a:endParaRPr lang="en-US"/>
          </a:p>
        </p:txBody>
      </p:sp>
    </p:spTree>
    <p:extLst>
      <p:ext uri="{BB962C8B-B14F-4D97-AF65-F5344CB8AC3E}">
        <p14:creationId xmlns:p14="http://schemas.microsoft.com/office/powerpoint/2010/main" val="3565694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884130-EE5C-4161-A941-D89BAA069016}" type="datetimeFigureOut">
              <a:rPr lang="en-US" smtClean="0"/>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674C4D-410A-4AA5-9B3B-E126F8A02828}" type="slidenum">
              <a:rPr lang="en-US" smtClean="0"/>
              <a:t>‹#›</a:t>
            </a:fld>
            <a:endParaRPr lang="en-US"/>
          </a:p>
        </p:txBody>
      </p:sp>
    </p:spTree>
    <p:extLst>
      <p:ext uri="{BB962C8B-B14F-4D97-AF65-F5344CB8AC3E}">
        <p14:creationId xmlns:p14="http://schemas.microsoft.com/office/powerpoint/2010/main" val="4093621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884130-EE5C-4161-A941-D89BAA069016}" type="datetimeFigureOut">
              <a:rPr lang="en-US" smtClean="0"/>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674C4D-410A-4AA5-9B3B-E126F8A02828}" type="slidenum">
              <a:rPr lang="en-US" smtClean="0"/>
              <a:t>‹#›</a:t>
            </a:fld>
            <a:endParaRPr lang="en-US"/>
          </a:p>
        </p:txBody>
      </p:sp>
    </p:spTree>
    <p:extLst>
      <p:ext uri="{BB962C8B-B14F-4D97-AF65-F5344CB8AC3E}">
        <p14:creationId xmlns:p14="http://schemas.microsoft.com/office/powerpoint/2010/main" val="1374994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884130-EE5C-4161-A941-D89BAA069016}" type="datetimeFigureOut">
              <a:rPr lang="en-US" smtClean="0"/>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674C4D-410A-4AA5-9B3B-E126F8A02828}" type="slidenum">
              <a:rPr lang="en-US" smtClean="0"/>
              <a:t>‹#›</a:t>
            </a:fld>
            <a:endParaRPr lang="en-US"/>
          </a:p>
        </p:txBody>
      </p:sp>
    </p:spTree>
    <p:extLst>
      <p:ext uri="{BB962C8B-B14F-4D97-AF65-F5344CB8AC3E}">
        <p14:creationId xmlns:p14="http://schemas.microsoft.com/office/powerpoint/2010/main" val="1565425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884130-EE5C-4161-A941-D89BAA069016}"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674C4D-410A-4AA5-9B3B-E126F8A02828}" type="slidenum">
              <a:rPr lang="en-US" smtClean="0"/>
              <a:t>‹#›</a:t>
            </a:fld>
            <a:endParaRPr lang="en-US"/>
          </a:p>
        </p:txBody>
      </p:sp>
    </p:spTree>
    <p:extLst>
      <p:ext uri="{BB962C8B-B14F-4D97-AF65-F5344CB8AC3E}">
        <p14:creationId xmlns:p14="http://schemas.microsoft.com/office/powerpoint/2010/main" val="3527690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884130-EE5C-4161-A941-D89BAA069016}"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674C4D-410A-4AA5-9B3B-E126F8A02828}" type="slidenum">
              <a:rPr lang="en-US" smtClean="0"/>
              <a:t>‹#›</a:t>
            </a:fld>
            <a:endParaRPr lang="en-US"/>
          </a:p>
        </p:txBody>
      </p:sp>
    </p:spTree>
    <p:extLst>
      <p:ext uri="{BB962C8B-B14F-4D97-AF65-F5344CB8AC3E}">
        <p14:creationId xmlns:p14="http://schemas.microsoft.com/office/powerpoint/2010/main" val="4265596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884130-EE5C-4161-A941-D89BAA069016}" type="datetimeFigureOut">
              <a:rPr lang="en-US" smtClean="0"/>
              <a:t>4/13/2020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674C4D-410A-4AA5-9B3B-E126F8A02828}" type="slidenum">
              <a:rPr lang="en-US" smtClean="0"/>
              <a:t>‹#›</a:t>
            </a:fld>
            <a:endParaRPr lang="en-US"/>
          </a:p>
        </p:txBody>
      </p:sp>
    </p:spTree>
    <p:extLst>
      <p:ext uri="{BB962C8B-B14F-4D97-AF65-F5344CB8AC3E}">
        <p14:creationId xmlns:p14="http://schemas.microsoft.com/office/powerpoint/2010/main" val="2049486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4000" dirty="0" smtClean="0">
                <a:cs typeface="2  Mitra" panose="00000400000000000000" pitchFamily="2" charset="-78"/>
              </a:rPr>
              <a:t>جلسه سوم : اسامی قابل شمارش و غیرقابل شمارش</a:t>
            </a:r>
            <a:endParaRPr lang="en-US" sz="4000" dirty="0">
              <a:cs typeface="2  Mitra" panose="00000400000000000000" pitchFamily="2" charset="-78"/>
            </a:endParaRPr>
          </a:p>
        </p:txBody>
      </p:sp>
      <p:sp>
        <p:nvSpPr>
          <p:cNvPr id="3" name="Subtitle 2"/>
          <p:cNvSpPr>
            <a:spLocks noGrp="1"/>
          </p:cNvSpPr>
          <p:nvPr>
            <p:ph type="subTitle" idx="1"/>
          </p:nvPr>
        </p:nvSpPr>
        <p:spPr/>
        <p:txBody>
          <a:bodyPr>
            <a:noAutofit/>
          </a:bodyPr>
          <a:lstStyle/>
          <a:p>
            <a:r>
              <a:rPr lang="fa-IR" sz="3200" dirty="0" smtClean="0"/>
              <a:t>مدرس : احمد نیکدل</a:t>
            </a:r>
          </a:p>
          <a:p>
            <a:r>
              <a:rPr lang="fa-IR" sz="3200" dirty="0" smtClean="0"/>
              <a:t>دانشکده ی تربیت دبیرفنی صومعه سرا</a:t>
            </a:r>
          </a:p>
          <a:p>
            <a:r>
              <a:rPr lang="fa-IR" sz="3200" dirty="0" smtClean="0"/>
              <a:t>درس زبان عمومی</a:t>
            </a:r>
          </a:p>
          <a:p>
            <a:endParaRPr lang="fa-IR" sz="3200" dirty="0"/>
          </a:p>
          <a:p>
            <a:endParaRPr lang="fa-IR" sz="3200" dirty="0" smtClean="0"/>
          </a:p>
          <a:p>
            <a:endParaRPr lang="fa-IR" sz="3200" dirty="0" smtClean="0"/>
          </a:p>
          <a:p>
            <a:endParaRPr lang="fa-IR" sz="3200" dirty="0"/>
          </a:p>
          <a:p>
            <a:endParaRPr lang="fa-IR" sz="3200" dirty="0" smtClean="0"/>
          </a:p>
          <a:p>
            <a:endParaRPr lang="fa-IR" sz="3200" dirty="0"/>
          </a:p>
          <a:p>
            <a:endParaRPr lang="fa-IR" sz="3200" dirty="0" smtClean="0"/>
          </a:p>
          <a:p>
            <a:endParaRPr lang="fa-IR" sz="3200" dirty="0"/>
          </a:p>
          <a:p>
            <a:endParaRPr lang="fa-IR" sz="3200" dirty="0" smtClean="0"/>
          </a:p>
          <a:p>
            <a:endParaRPr lang="fa-IR" sz="3200" dirty="0"/>
          </a:p>
          <a:p>
            <a:endParaRPr lang="fa-IR" sz="3200" dirty="0" smtClean="0"/>
          </a:p>
          <a:p>
            <a:endParaRPr lang="fa-IR" sz="3200" dirty="0"/>
          </a:p>
          <a:p>
            <a:endParaRPr lang="fa-IR" sz="3200" dirty="0" smtClean="0"/>
          </a:p>
          <a:p>
            <a:endParaRPr lang="fa-IR" sz="3200" dirty="0"/>
          </a:p>
          <a:p>
            <a:r>
              <a:rPr lang="fa-IR" sz="3200" dirty="0" smtClean="0"/>
              <a:t/>
            </a:r>
            <a:br>
              <a:rPr lang="fa-IR" sz="3200" dirty="0" smtClean="0"/>
            </a:br>
            <a:endParaRPr lang="fa-IR" sz="3200" dirty="0"/>
          </a:p>
          <a:p>
            <a:endParaRPr lang="en-US" sz="3200" dirty="0"/>
          </a:p>
        </p:txBody>
      </p:sp>
    </p:spTree>
    <p:extLst>
      <p:ext uri="{BB962C8B-B14F-4D97-AF65-F5344CB8AC3E}">
        <p14:creationId xmlns:p14="http://schemas.microsoft.com/office/powerpoint/2010/main" val="227442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اضافه ی ملکی در زبان انگلیسی :                </a:t>
            </a:r>
            <a:endParaRPr lang="en-US" dirty="0"/>
          </a:p>
        </p:txBody>
      </p:sp>
      <p:sp>
        <p:nvSpPr>
          <p:cNvPr id="3" name="Content Placeholder 2"/>
          <p:cNvSpPr>
            <a:spLocks noGrp="1"/>
          </p:cNvSpPr>
          <p:nvPr>
            <p:ph idx="1"/>
          </p:nvPr>
        </p:nvSpPr>
        <p:spPr/>
        <p:txBody>
          <a:bodyPr>
            <a:normAutofit/>
          </a:bodyPr>
          <a:lstStyle/>
          <a:p>
            <a:pPr marL="0" indent="0">
              <a:buNone/>
            </a:pPr>
            <a:r>
              <a:rPr lang="fa-IR" sz="2400" dirty="0" smtClean="0">
                <a:cs typeface="2  Mitra" panose="00000400000000000000" pitchFamily="2" charset="-78"/>
              </a:rPr>
              <a:t>برای بیان اضافه ملکی در زبان انگلیسی، به دو شیوه عمل می شود :                                                            </a:t>
            </a:r>
          </a:p>
          <a:p>
            <a:pPr>
              <a:buFontTx/>
              <a:buChar char="-"/>
            </a:pPr>
            <a:r>
              <a:rPr lang="en-US" sz="2400" dirty="0" smtClean="0">
                <a:cs typeface="2  Mitra" panose="00000400000000000000" pitchFamily="2" charset="-78"/>
              </a:rPr>
              <a:t>Of : </a:t>
            </a:r>
            <a:endParaRPr lang="fa-IR" sz="2400" dirty="0" smtClean="0">
              <a:cs typeface="2  Mitra" panose="00000400000000000000" pitchFamily="2" charset="-78"/>
            </a:endParaRPr>
          </a:p>
          <a:p>
            <a:pPr marL="0" indent="0">
              <a:buNone/>
            </a:pPr>
            <a:r>
              <a:rPr lang="fa-IR" sz="2400" dirty="0" smtClean="0">
                <a:cs typeface="2  Mitra" panose="00000400000000000000" pitchFamily="2" charset="-78"/>
              </a:rPr>
              <a:t>مالکیت شیء نسبت به شیء دیگر :                                                                                              </a:t>
            </a:r>
          </a:p>
          <a:p>
            <a:pPr>
              <a:buFontTx/>
              <a:buChar char="-"/>
            </a:pPr>
            <a:r>
              <a:rPr lang="en-US" sz="2400" dirty="0" smtClean="0">
                <a:cs typeface="2  Mitra" panose="00000400000000000000" pitchFamily="2" charset="-78"/>
              </a:rPr>
              <a:t>The door of the car</a:t>
            </a:r>
          </a:p>
          <a:p>
            <a:pPr>
              <a:buFontTx/>
              <a:buChar char="-"/>
            </a:pPr>
            <a:r>
              <a:rPr lang="en-US" sz="2400" dirty="0" smtClean="0">
                <a:cs typeface="2  Mitra" panose="00000400000000000000" pitchFamily="2" charset="-78"/>
              </a:rPr>
              <a:t>The window of the class</a:t>
            </a:r>
          </a:p>
          <a:p>
            <a:pPr marL="0" indent="0">
              <a:buNone/>
            </a:pPr>
            <a:r>
              <a:rPr lang="fa-IR" sz="2400" dirty="0" smtClean="0">
                <a:cs typeface="2  Mitra" panose="00000400000000000000" pitchFamily="2" charset="-78"/>
              </a:rPr>
              <a:t> در مثالهای فوق به شیوه دیگری مالکیت را با جابجایی مضاف و مضاف الیه بیان می کند :              </a:t>
            </a:r>
            <a:r>
              <a:rPr lang="en-US" sz="2400" dirty="0" smtClean="0">
                <a:cs typeface="2  Mitra" panose="00000400000000000000" pitchFamily="2" charset="-78"/>
              </a:rPr>
              <a:t>Of </a:t>
            </a:r>
            <a:r>
              <a:rPr lang="fa-IR" sz="2400" dirty="0" smtClean="0">
                <a:cs typeface="2  Mitra" panose="00000400000000000000" pitchFamily="2" charset="-78"/>
              </a:rPr>
              <a:t> حذف </a:t>
            </a:r>
            <a:endParaRPr lang="en-US" sz="2400" dirty="0" smtClean="0">
              <a:cs typeface="2  Mitra" panose="00000400000000000000" pitchFamily="2" charset="-78"/>
            </a:endParaRPr>
          </a:p>
        </p:txBody>
      </p:sp>
    </p:spTree>
    <p:extLst>
      <p:ext uri="{BB962C8B-B14F-4D97-AF65-F5344CB8AC3E}">
        <p14:creationId xmlns:p14="http://schemas.microsoft.com/office/powerpoint/2010/main" val="1123213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اضافه ی ملکی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class window</a:t>
            </a:r>
          </a:p>
          <a:p>
            <a:pPr marL="0" indent="0">
              <a:buNone/>
            </a:pPr>
            <a:r>
              <a:rPr lang="fa-IR" dirty="0" smtClean="0"/>
              <a:t>ب) </a:t>
            </a:r>
            <a:r>
              <a:rPr lang="fa-IR" dirty="0" smtClean="0">
                <a:cs typeface="2  Mitra" panose="00000400000000000000" pitchFamily="2" charset="-78"/>
              </a:rPr>
              <a:t>مالکیت شیء نسبت به انسان و یا شخصی نسبت به شخص دیگر که می توان از آپوستروف اس ، استفاده کرد :                                                                                                         </a:t>
            </a:r>
          </a:p>
          <a:p>
            <a:pPr>
              <a:buFontTx/>
              <a:buChar char="-"/>
            </a:pPr>
            <a:r>
              <a:rPr lang="en-US" dirty="0" smtClean="0">
                <a:cs typeface="2  Mitra" panose="00000400000000000000" pitchFamily="2" charset="-78"/>
              </a:rPr>
              <a:t>Maryam’s car</a:t>
            </a:r>
          </a:p>
          <a:p>
            <a:pPr>
              <a:buFontTx/>
              <a:buChar char="-"/>
            </a:pPr>
            <a:r>
              <a:rPr lang="en-US" dirty="0" smtClean="0">
                <a:cs typeface="2  Mitra" panose="00000400000000000000" pitchFamily="2" charset="-78"/>
              </a:rPr>
              <a:t>My sister’s house</a:t>
            </a:r>
          </a:p>
          <a:p>
            <a:pPr>
              <a:buFontTx/>
              <a:buChar char="-"/>
            </a:pPr>
            <a:r>
              <a:rPr lang="en-US" dirty="0" smtClean="0">
                <a:cs typeface="2  Mitra" panose="00000400000000000000" pitchFamily="2" charset="-78"/>
              </a:rPr>
              <a:t>Your friend’s brother</a:t>
            </a:r>
          </a:p>
          <a:p>
            <a:pPr>
              <a:buFontTx/>
              <a:buChar char="-"/>
            </a:pPr>
            <a:r>
              <a:rPr lang="en-US" dirty="0" smtClean="0">
                <a:cs typeface="2  Mitra" panose="00000400000000000000" pitchFamily="2" charset="-78"/>
              </a:rPr>
              <a:t>The children’ toys</a:t>
            </a:r>
          </a:p>
          <a:p>
            <a:pPr marL="0" indent="0">
              <a:buNone/>
            </a:pPr>
            <a:r>
              <a:rPr lang="fa-IR" dirty="0" smtClean="0">
                <a:cs typeface="2  Mitra" panose="00000400000000000000" pitchFamily="2" charset="-78"/>
              </a:rPr>
              <a:t>اگر اسم به شکل جمع به کارگرفته شود در این حالت تنها علامت آپوستروف را در بالا و سمت راست اس جمع قرار می دهیم:                                                                                                    </a:t>
            </a:r>
          </a:p>
          <a:p>
            <a:pPr>
              <a:buFontTx/>
              <a:buChar char="-"/>
            </a:pPr>
            <a:r>
              <a:rPr lang="en-US" dirty="0" smtClean="0">
                <a:cs typeface="2  Mitra" panose="00000400000000000000" pitchFamily="2" charset="-78"/>
              </a:rPr>
              <a:t>The students’ books</a:t>
            </a:r>
            <a:endParaRPr lang="en-US" dirty="0"/>
          </a:p>
        </p:txBody>
      </p:sp>
    </p:spTree>
    <p:extLst>
      <p:ext uri="{BB962C8B-B14F-4D97-AF65-F5344CB8AC3E}">
        <p14:creationId xmlns:p14="http://schemas.microsoft.com/office/powerpoint/2010/main" val="30064859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02723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dirty="0" smtClean="0">
                <a:cs typeface="2  Mitra" panose="00000400000000000000" pitchFamily="2" charset="-78"/>
              </a:rPr>
              <a:t>اسم قابل شمارش:</a:t>
            </a:r>
            <a:r>
              <a:rPr lang="fa-IR" sz="2400" dirty="0">
                <a:cs typeface="2  Mitra" panose="00000400000000000000" pitchFamily="2" charset="-78"/>
              </a:rPr>
              <a:t> </a:t>
            </a:r>
            <a:r>
              <a:rPr lang="fa-IR" sz="2400" dirty="0" smtClean="0">
                <a:cs typeface="2  Mitra" panose="00000400000000000000" pitchFamily="2" charset="-78"/>
              </a:rPr>
              <a:t>اسم قابل شمارش اسمی است که هم در مفرد بودن و هم در جمع بودن تعداد آن مشخص است:                                                                                                                                      </a:t>
            </a:r>
            <a:br>
              <a:rPr lang="fa-IR" sz="2400" dirty="0" smtClean="0">
                <a:cs typeface="2  Mitra" panose="00000400000000000000" pitchFamily="2" charset="-78"/>
              </a:rPr>
            </a:br>
            <a:r>
              <a:rPr lang="en-US" sz="2400" dirty="0" smtClean="0">
                <a:cs typeface="2  Mitra" panose="00000400000000000000" pitchFamily="2" charset="-78"/>
              </a:rPr>
              <a:t>one book                       three books</a:t>
            </a:r>
            <a:endParaRPr lang="en-US" sz="3600" dirty="0">
              <a:cs typeface="2  Mitra" panose="00000400000000000000" pitchFamily="2" charset="-78"/>
            </a:endParaRPr>
          </a:p>
        </p:txBody>
      </p:sp>
      <p:sp>
        <p:nvSpPr>
          <p:cNvPr id="3" name="Content Placeholder 2"/>
          <p:cNvSpPr>
            <a:spLocks noGrp="1"/>
          </p:cNvSpPr>
          <p:nvPr>
            <p:ph idx="1"/>
          </p:nvPr>
        </p:nvSpPr>
        <p:spPr/>
        <p:txBody>
          <a:bodyPr>
            <a:normAutofit lnSpcReduction="10000"/>
          </a:bodyPr>
          <a:lstStyle/>
          <a:p>
            <a:pPr marL="0" indent="0">
              <a:buNone/>
            </a:pPr>
            <a:r>
              <a:rPr lang="fa-IR" sz="2400" dirty="0" smtClean="0">
                <a:cs typeface="2  Mitra" panose="00000400000000000000" pitchFamily="2" charset="-78"/>
              </a:rPr>
              <a:t>اما اسامی غیرقابل شمارش اسامی ای هستند که ریشه ی آنها نه مفرد و نه جمع است و به خودی خود قابل شمارش نیستند. مانند:                                                                                                                                         </a:t>
            </a:r>
          </a:p>
          <a:p>
            <a:pPr marL="0" indent="0">
              <a:buNone/>
            </a:pPr>
            <a:r>
              <a:rPr lang="en-US" sz="2400" dirty="0" smtClean="0">
                <a:cs typeface="2  Mitra" panose="00000400000000000000" pitchFamily="2" charset="-78"/>
              </a:rPr>
              <a:t>Water                                               tea </a:t>
            </a:r>
          </a:p>
          <a:p>
            <a:pPr marL="0" indent="0">
              <a:buNone/>
            </a:pPr>
            <a:r>
              <a:rPr lang="en-US" sz="2400" dirty="0" smtClean="0">
                <a:cs typeface="2  Mitra" panose="00000400000000000000" pitchFamily="2" charset="-78"/>
              </a:rPr>
              <a:t>Bread                                               coffee</a:t>
            </a:r>
          </a:p>
          <a:p>
            <a:pPr marL="0" indent="0">
              <a:buNone/>
            </a:pPr>
            <a:r>
              <a:rPr lang="en-US" sz="2400" dirty="0" smtClean="0">
                <a:cs typeface="2  Mitra" panose="00000400000000000000" pitchFamily="2" charset="-78"/>
              </a:rPr>
              <a:t>Salt                                                  cheese</a:t>
            </a:r>
          </a:p>
          <a:p>
            <a:pPr marL="0" indent="0">
              <a:buNone/>
            </a:pPr>
            <a:r>
              <a:rPr lang="en-US" sz="2400" dirty="0" smtClean="0">
                <a:cs typeface="2  Mitra" panose="00000400000000000000" pitchFamily="2" charset="-78"/>
              </a:rPr>
              <a:t>Sugar                                                gold</a:t>
            </a:r>
          </a:p>
          <a:p>
            <a:pPr marL="0" indent="0">
              <a:buNone/>
            </a:pPr>
            <a:r>
              <a:rPr lang="en-US" sz="2400" dirty="0" smtClean="0">
                <a:cs typeface="2  Mitra" panose="00000400000000000000" pitchFamily="2" charset="-78"/>
              </a:rPr>
              <a:t>Milk                                                  meat</a:t>
            </a:r>
          </a:p>
          <a:p>
            <a:pPr marL="0" indent="0">
              <a:buNone/>
            </a:pPr>
            <a:r>
              <a:rPr lang="en-US" sz="2400" dirty="0" smtClean="0">
                <a:cs typeface="2  Mitra" panose="00000400000000000000" pitchFamily="2" charset="-78"/>
              </a:rPr>
              <a:t>Butter                                               oil</a:t>
            </a:r>
          </a:p>
          <a:p>
            <a:pPr marL="0" indent="0">
              <a:buNone/>
            </a:pPr>
            <a:r>
              <a:rPr lang="en-US" sz="2400" dirty="0" smtClean="0">
                <a:cs typeface="2  Mitra" panose="00000400000000000000" pitchFamily="2" charset="-78"/>
              </a:rPr>
              <a:t>Chicken                                             ice</a:t>
            </a:r>
          </a:p>
          <a:p>
            <a:pPr marL="0" indent="0">
              <a:buNone/>
            </a:pPr>
            <a:r>
              <a:rPr lang="en-US" sz="2400" dirty="0" smtClean="0">
                <a:cs typeface="2  Mitra" panose="00000400000000000000" pitchFamily="2" charset="-78"/>
              </a:rPr>
              <a:t>Rice</a:t>
            </a:r>
          </a:p>
          <a:p>
            <a:pPr marL="0" indent="0">
              <a:buNone/>
            </a:pPr>
            <a:endParaRPr lang="en-US" sz="2400" dirty="0" smtClean="0">
              <a:cs typeface="2  Mitra" panose="00000400000000000000" pitchFamily="2" charset="-78"/>
            </a:endParaRPr>
          </a:p>
          <a:p>
            <a:pPr marL="0" indent="0">
              <a:buNone/>
            </a:pPr>
            <a:endParaRPr lang="en-US" sz="2400" dirty="0">
              <a:cs typeface="2  Mitra" panose="00000400000000000000" pitchFamily="2" charset="-78"/>
            </a:endParaRPr>
          </a:p>
        </p:txBody>
      </p:sp>
    </p:spTree>
    <p:extLst>
      <p:ext uri="{BB962C8B-B14F-4D97-AF65-F5344CB8AC3E}">
        <p14:creationId xmlns:p14="http://schemas.microsoft.com/office/powerpoint/2010/main" val="1615509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a:t>A</a:t>
            </a:r>
            <a:r>
              <a:rPr lang="en-US" dirty="0" smtClean="0"/>
              <a:t> cup of tea</a:t>
            </a:r>
          </a:p>
          <a:p>
            <a:r>
              <a:rPr lang="en-US" dirty="0" smtClean="0"/>
              <a:t>A bottle of milk</a:t>
            </a:r>
          </a:p>
          <a:p>
            <a:r>
              <a:rPr lang="en-US" dirty="0" smtClean="0"/>
              <a:t>A loaf of bread</a:t>
            </a:r>
          </a:p>
          <a:p>
            <a:r>
              <a:rPr lang="en-US" dirty="0" smtClean="0"/>
              <a:t>A slice of cake</a:t>
            </a:r>
          </a:p>
          <a:p>
            <a:r>
              <a:rPr lang="en-US" dirty="0" smtClean="0"/>
              <a:t>A drop of water</a:t>
            </a:r>
          </a:p>
          <a:p>
            <a:r>
              <a:rPr lang="en-US" dirty="0" smtClean="0"/>
              <a:t>A bar of soap</a:t>
            </a:r>
          </a:p>
          <a:p>
            <a:pPr marL="0" indent="0">
              <a:buNone/>
            </a:pPr>
            <a:r>
              <a:rPr lang="fa-IR" sz="2400" dirty="0" smtClean="0">
                <a:cs typeface="2  Mitra" panose="00000400000000000000" pitchFamily="2" charset="-78"/>
              </a:rPr>
              <a:t>نکته 1: بسته به مفرد یا جمع بودن اسامی قابل شمارش، فعل مفرد و یا جمع برای این اسامی بکارگرفته می شود اما اسامی غیرقابل شمارش همواره با فعل سوم شخص مفرد به کار برده می شوند.                                                           </a:t>
            </a:r>
          </a:p>
          <a:p>
            <a:pPr marL="0" indent="0">
              <a:buNone/>
            </a:pPr>
            <a:r>
              <a:rPr lang="fa-IR" sz="2400" dirty="0" smtClean="0">
                <a:cs typeface="2  Mitra" panose="00000400000000000000" pitchFamily="2" charset="-78"/>
              </a:rPr>
              <a:t>نکته 2 : فعل سوم شخص مفرد برخلاف اسم مفرد، در زمان حال ساده، پسوند فعلی به همراه خود دارد اما فعل جمع در زمان حال ساده این پسوند را ندارد :                                                                                                            </a:t>
            </a:r>
          </a:p>
          <a:p>
            <a:pPr marL="0" indent="0">
              <a:buNone/>
            </a:pPr>
            <a:r>
              <a:rPr lang="en-US" sz="2400" dirty="0" smtClean="0">
                <a:cs typeface="2  Mitra" panose="00000400000000000000" pitchFamily="2" charset="-78"/>
              </a:rPr>
              <a:t>Write</a:t>
            </a:r>
            <a:r>
              <a:rPr lang="fa-IR" sz="2400" dirty="0" smtClean="0">
                <a:cs typeface="2  Mitra" panose="00000400000000000000" pitchFamily="2" charset="-78"/>
              </a:rPr>
              <a:t>فعل جمع    </a:t>
            </a:r>
            <a:r>
              <a:rPr lang="en-US" sz="2400" dirty="0" smtClean="0">
                <a:cs typeface="2  Mitra" panose="00000400000000000000" pitchFamily="2" charset="-78"/>
              </a:rPr>
              <a:t> </a:t>
            </a:r>
            <a:r>
              <a:rPr lang="fa-IR" sz="2400" dirty="0" smtClean="0">
                <a:cs typeface="2  Mitra" panose="00000400000000000000" pitchFamily="2" charset="-78"/>
              </a:rPr>
              <a:t>     </a:t>
            </a:r>
          </a:p>
          <a:p>
            <a:pPr marL="0" indent="0">
              <a:buNone/>
            </a:pPr>
            <a:r>
              <a:rPr lang="en-US" sz="2400" dirty="0" smtClean="0">
                <a:cs typeface="2  Mitra" panose="00000400000000000000" pitchFamily="2" charset="-78"/>
              </a:rPr>
              <a:t>Writes </a:t>
            </a:r>
            <a:r>
              <a:rPr lang="fa-IR" sz="2400" dirty="0" smtClean="0">
                <a:cs typeface="2  Mitra" panose="00000400000000000000" pitchFamily="2" charset="-78"/>
              </a:rPr>
              <a:t>فعل مفرد </a:t>
            </a:r>
          </a:p>
          <a:p>
            <a:pPr marL="0" indent="0">
              <a:buNone/>
            </a:pPr>
            <a:endParaRPr lang="fa-IR" sz="2400" dirty="0">
              <a:cs typeface="2  Mitra" panose="00000400000000000000" pitchFamily="2" charset="-78"/>
            </a:endParaRPr>
          </a:p>
          <a:p>
            <a:pPr marL="0" indent="0">
              <a:buNone/>
            </a:pPr>
            <a:endParaRPr lang="fa-IR" sz="2400" dirty="0" smtClean="0">
              <a:cs typeface="2  Mitra" panose="00000400000000000000" pitchFamily="2" charset="-78"/>
            </a:endParaRPr>
          </a:p>
          <a:p>
            <a:pPr marL="0" indent="0">
              <a:buNone/>
            </a:pPr>
            <a:endParaRPr lang="fa-IR" sz="2400" dirty="0">
              <a:cs typeface="2  Mitra" panose="00000400000000000000" pitchFamily="2" charset="-78"/>
            </a:endParaRPr>
          </a:p>
          <a:p>
            <a:pPr marL="0" indent="0">
              <a:buNone/>
            </a:pPr>
            <a:endParaRPr lang="en-US" sz="2400" dirty="0" smtClean="0">
              <a:cs typeface="2  Mitra" panose="00000400000000000000" pitchFamily="2" charset="-78"/>
            </a:endParaRPr>
          </a:p>
          <a:p>
            <a:pPr marL="0" indent="0">
              <a:buNone/>
            </a:pPr>
            <a:endParaRPr lang="en-US" dirty="0"/>
          </a:p>
        </p:txBody>
      </p:sp>
      <p:sp>
        <p:nvSpPr>
          <p:cNvPr id="4" name="Title 3"/>
          <p:cNvSpPr>
            <a:spLocks noGrp="1"/>
          </p:cNvSpPr>
          <p:nvPr>
            <p:ph type="title"/>
          </p:nvPr>
        </p:nvSpPr>
        <p:spPr>
          <a:xfrm>
            <a:off x="838200" y="365125"/>
            <a:ext cx="10515600" cy="1325563"/>
          </a:xfrm>
        </p:spPr>
        <p:txBody>
          <a:bodyPr>
            <a:noAutofit/>
          </a:bodyPr>
          <a:lstStyle/>
          <a:p>
            <a:endParaRPr lang="en-US" sz="2800" dirty="0"/>
          </a:p>
        </p:txBody>
      </p:sp>
    </p:spTree>
    <p:extLst>
      <p:ext uri="{BB962C8B-B14F-4D97-AF65-F5344CB8AC3E}">
        <p14:creationId xmlns:p14="http://schemas.microsoft.com/office/powerpoint/2010/main" val="3040567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اشاره گرها :                            </a:t>
            </a:r>
            <a:br>
              <a:rPr lang="fa-IR" dirty="0" smtClean="0"/>
            </a:b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Some :</a:t>
            </a:r>
          </a:p>
          <a:p>
            <a:pPr marL="0" indent="0">
              <a:buNone/>
            </a:pPr>
            <a:r>
              <a:rPr lang="fa-IR" sz="2400" dirty="0" smtClean="0">
                <a:cs typeface="2  Mitra" panose="00000400000000000000" pitchFamily="2" charset="-78"/>
              </a:rPr>
              <a:t>در جملات اظهار مثبت یا تصدیق کننده، با اسامی جمع قابل شمارش و اسامی غیرقابل شمارش بکارگرفته می شود :</a:t>
            </a:r>
          </a:p>
          <a:p>
            <a:pPr>
              <a:buFontTx/>
              <a:buChar char="-"/>
            </a:pPr>
            <a:r>
              <a:rPr lang="en-US" sz="2400" dirty="0" smtClean="0">
                <a:cs typeface="2  Mitra" panose="00000400000000000000" pitchFamily="2" charset="-78"/>
              </a:rPr>
              <a:t>He bought some books yesterday. </a:t>
            </a:r>
          </a:p>
          <a:p>
            <a:pPr>
              <a:buFontTx/>
              <a:buChar char="-"/>
            </a:pPr>
            <a:r>
              <a:rPr lang="en-US" sz="2400" dirty="0" smtClean="0">
                <a:cs typeface="2  Mitra" panose="00000400000000000000" pitchFamily="2" charset="-78"/>
              </a:rPr>
              <a:t>Please give me some sugar. </a:t>
            </a:r>
          </a:p>
          <a:p>
            <a:pPr marL="0" indent="0">
              <a:buNone/>
            </a:pPr>
            <a:r>
              <a:rPr lang="fa-IR" sz="2400" dirty="0" smtClean="0">
                <a:cs typeface="2  Mitra" panose="00000400000000000000" pitchFamily="2" charset="-78"/>
              </a:rPr>
              <a:t>همچنین در سوالاتی که با دعوت یا درخواست به کار برده می شود، نیز این اشاره گر کاربرد دارد.                        </a:t>
            </a:r>
            <a:endParaRPr lang="en-US" sz="2400" dirty="0" smtClean="0">
              <a:cs typeface="2  Mitra" panose="00000400000000000000" pitchFamily="2" charset="-78"/>
            </a:endParaRPr>
          </a:p>
          <a:p>
            <a:pPr>
              <a:buFontTx/>
              <a:buChar char="-"/>
            </a:pPr>
            <a:r>
              <a:rPr lang="en-US" sz="2400" dirty="0" smtClean="0">
                <a:cs typeface="2  Mitra" panose="00000400000000000000" pitchFamily="2" charset="-78"/>
              </a:rPr>
              <a:t>Would you like some cake?</a:t>
            </a:r>
            <a:r>
              <a:rPr lang="en-US" sz="2400" dirty="0">
                <a:cs typeface="2  Mitra" panose="00000400000000000000" pitchFamily="2" charset="-78"/>
              </a:rPr>
              <a:t> </a:t>
            </a:r>
            <a:endParaRPr lang="en-US" sz="2400" dirty="0" smtClean="0">
              <a:cs typeface="2  Mitra" panose="00000400000000000000" pitchFamily="2" charset="-78"/>
            </a:endParaRPr>
          </a:p>
          <a:p>
            <a:pPr>
              <a:buFontTx/>
              <a:buChar char="-"/>
            </a:pPr>
            <a:r>
              <a:rPr lang="en-US" sz="3600" dirty="0" smtClean="0">
                <a:cs typeface="2  Mitra" panose="00000400000000000000" pitchFamily="2" charset="-78"/>
              </a:rPr>
              <a:t>Any</a:t>
            </a:r>
            <a:r>
              <a:rPr lang="en-US" sz="2400" dirty="0" smtClean="0">
                <a:cs typeface="2  Mitra" panose="00000400000000000000" pitchFamily="2" charset="-78"/>
              </a:rPr>
              <a:t> : </a:t>
            </a:r>
            <a:endParaRPr lang="fa-IR" sz="2400" dirty="0" smtClean="0">
              <a:cs typeface="2  Mitra" panose="00000400000000000000" pitchFamily="2" charset="-78"/>
            </a:endParaRPr>
          </a:p>
          <a:p>
            <a:pPr marL="0" indent="0">
              <a:buNone/>
            </a:pPr>
            <a:r>
              <a:rPr lang="fa-IR" sz="2400" dirty="0" smtClean="0">
                <a:cs typeface="2  Mitra" panose="00000400000000000000" pitchFamily="2" charset="-78"/>
              </a:rPr>
              <a:t>در جملات منفی و استفهامی بکارگرفته می شود :                                                                                </a:t>
            </a:r>
          </a:p>
          <a:p>
            <a:pPr>
              <a:buFontTx/>
              <a:buChar char="-"/>
            </a:pPr>
            <a:r>
              <a:rPr lang="en-US" sz="2400" dirty="0" smtClean="0">
                <a:cs typeface="2  Mitra" panose="00000400000000000000" pitchFamily="2" charset="-78"/>
              </a:rPr>
              <a:t>He does not have any money.</a:t>
            </a:r>
          </a:p>
          <a:p>
            <a:pPr>
              <a:buFontTx/>
              <a:buChar char="-"/>
            </a:pPr>
            <a:r>
              <a:rPr lang="en-US" sz="2400" dirty="0" smtClean="0">
                <a:cs typeface="2  Mitra" panose="00000400000000000000" pitchFamily="2" charset="-78"/>
              </a:rPr>
              <a:t>Do you have any information about the courses?</a:t>
            </a:r>
          </a:p>
          <a:p>
            <a:pPr marL="0" indent="0">
              <a:buNone/>
            </a:pPr>
            <a:endParaRPr lang="en-US" sz="2400" dirty="0" smtClean="0">
              <a:cs typeface="2  Mitra" panose="00000400000000000000" pitchFamily="2" charset="-78"/>
            </a:endParaRPr>
          </a:p>
          <a:p>
            <a:pPr marL="0" indent="0">
              <a:buNone/>
            </a:pPr>
            <a:endParaRPr lang="en-US" sz="2400" dirty="0" smtClean="0">
              <a:cs typeface="2  Mitra" panose="00000400000000000000" pitchFamily="2" charset="-78"/>
            </a:endParaRPr>
          </a:p>
        </p:txBody>
      </p:sp>
    </p:spTree>
    <p:extLst>
      <p:ext uri="{BB962C8B-B14F-4D97-AF65-F5344CB8AC3E}">
        <p14:creationId xmlns:p14="http://schemas.microsoft.com/office/powerpoint/2010/main" val="525475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Much, many, a lot of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 Much :</a:t>
            </a:r>
          </a:p>
          <a:p>
            <a:pPr marL="0" indent="0">
              <a:buNone/>
            </a:pPr>
            <a:r>
              <a:rPr lang="fa-IR" dirty="0" smtClean="0">
                <a:cs typeface="2  Mitra" panose="00000400000000000000" pitchFamily="2" charset="-78"/>
              </a:rPr>
              <a:t>با اسامی غیرقابل شمارش بکارگرفته می شود و به معنای مقدار زیادی است.                            </a:t>
            </a:r>
          </a:p>
          <a:p>
            <a:pPr marL="0" indent="0">
              <a:buNone/>
            </a:pPr>
            <a:r>
              <a:rPr lang="en-US" dirty="0" smtClean="0">
                <a:cs typeface="2  Mitra" panose="00000400000000000000" pitchFamily="2" charset="-78"/>
              </a:rPr>
              <a:t>He really does not have much money. </a:t>
            </a:r>
          </a:p>
          <a:p>
            <a:pPr marL="0" indent="0">
              <a:buNone/>
            </a:pPr>
            <a:endParaRPr lang="en-US" dirty="0" smtClean="0">
              <a:cs typeface="2  Mitra" panose="00000400000000000000" pitchFamily="2" charset="-78"/>
            </a:endParaRPr>
          </a:p>
          <a:p>
            <a:pPr marL="0" indent="0">
              <a:buNone/>
            </a:pPr>
            <a:r>
              <a:rPr lang="en-US" dirty="0" smtClean="0">
                <a:cs typeface="2  Mitra" panose="00000400000000000000" pitchFamily="2" charset="-78"/>
              </a:rPr>
              <a:t>- Many :</a:t>
            </a:r>
          </a:p>
          <a:p>
            <a:pPr marL="0" indent="0">
              <a:buNone/>
            </a:pPr>
            <a:r>
              <a:rPr lang="fa-IR" dirty="0" smtClean="0">
                <a:cs typeface="2  Mitra" panose="00000400000000000000" pitchFamily="2" charset="-78"/>
              </a:rPr>
              <a:t>با اسامی جمع قابل شمارش بکاربرده می شود و به معنای تعداد زیادی است :                             </a:t>
            </a:r>
            <a:endParaRPr lang="en-US" dirty="0" smtClean="0">
              <a:cs typeface="2  Mitra" panose="00000400000000000000" pitchFamily="2" charset="-78"/>
            </a:endParaRPr>
          </a:p>
          <a:p>
            <a:pPr>
              <a:buFontTx/>
              <a:buChar char="-"/>
            </a:pPr>
            <a:r>
              <a:rPr lang="en-US" dirty="0" smtClean="0">
                <a:cs typeface="2  Mitra" panose="00000400000000000000" pitchFamily="2" charset="-78"/>
              </a:rPr>
              <a:t>He has many cars. </a:t>
            </a:r>
          </a:p>
          <a:p>
            <a:pPr>
              <a:buFontTx/>
              <a:buChar char="-"/>
            </a:pPr>
            <a:endParaRPr lang="en-US" dirty="0" smtClean="0">
              <a:cs typeface="2  Mitra" panose="00000400000000000000" pitchFamily="2" charset="-78"/>
            </a:endParaRPr>
          </a:p>
          <a:p>
            <a:pPr>
              <a:buFontTx/>
              <a:buChar char="-"/>
            </a:pPr>
            <a:r>
              <a:rPr lang="en-US" dirty="0" smtClean="0">
                <a:cs typeface="2  Mitra" panose="00000400000000000000" pitchFamily="2" charset="-78"/>
              </a:rPr>
              <a:t>A lot of :</a:t>
            </a:r>
          </a:p>
          <a:p>
            <a:pPr>
              <a:buFontTx/>
              <a:buChar char="-"/>
            </a:pPr>
            <a:r>
              <a:rPr lang="fa-IR" dirty="0" smtClean="0">
                <a:cs typeface="2  Mitra" panose="00000400000000000000" pitchFamily="2" charset="-78"/>
              </a:rPr>
              <a:t>این اشاره گر می تواند جایگزین دو اشاره گر دیگر در جملات شود و به جای هر دو استفاده می شود.  </a:t>
            </a:r>
          </a:p>
          <a:p>
            <a:pPr>
              <a:buFontTx/>
              <a:buChar char="-"/>
            </a:pPr>
            <a:endParaRPr lang="fa-IR" dirty="0">
              <a:cs typeface="2  Mitra" panose="00000400000000000000" pitchFamily="2" charset="-78"/>
            </a:endParaRPr>
          </a:p>
          <a:p>
            <a:pPr>
              <a:buFontTx/>
              <a:buChar char="-"/>
            </a:pPr>
            <a:endParaRPr lang="en-US" dirty="0" smtClean="0">
              <a:cs typeface="2  Mitra" panose="00000400000000000000" pitchFamily="2" charset="-78"/>
            </a:endParaRPr>
          </a:p>
          <a:p>
            <a:pPr marL="0" indent="0">
              <a:buNone/>
            </a:pPr>
            <a:endParaRPr lang="en-US" dirty="0"/>
          </a:p>
        </p:txBody>
      </p:sp>
    </p:spTree>
    <p:extLst>
      <p:ext uri="{BB962C8B-B14F-4D97-AF65-F5344CB8AC3E}">
        <p14:creationId xmlns:p14="http://schemas.microsoft.com/office/powerpoint/2010/main" val="2469924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Little, a little/ few</a:t>
            </a:r>
            <a:r>
              <a:rPr lang="en-US" dirty="0"/>
              <a:t>,</a:t>
            </a:r>
            <a:r>
              <a:rPr lang="fa-IR" dirty="0" smtClean="0"/>
              <a:t> </a:t>
            </a:r>
            <a:r>
              <a:rPr lang="en-US" dirty="0" smtClean="0"/>
              <a:t>a few</a:t>
            </a:r>
            <a:endParaRPr lang="en-US" dirty="0"/>
          </a:p>
        </p:txBody>
      </p:sp>
      <p:sp>
        <p:nvSpPr>
          <p:cNvPr id="3" name="Content Placeholder 2"/>
          <p:cNvSpPr>
            <a:spLocks noGrp="1"/>
          </p:cNvSpPr>
          <p:nvPr>
            <p:ph idx="1"/>
          </p:nvPr>
        </p:nvSpPr>
        <p:spPr/>
        <p:txBody>
          <a:bodyPr>
            <a:normAutofit fontScale="77500" lnSpcReduction="20000"/>
          </a:bodyPr>
          <a:lstStyle/>
          <a:p>
            <a:pPr>
              <a:buFontTx/>
              <a:buChar char="-"/>
            </a:pPr>
            <a:r>
              <a:rPr lang="en-US" dirty="0" smtClean="0"/>
              <a:t>Little : </a:t>
            </a:r>
            <a:endParaRPr lang="fa-IR" dirty="0" smtClean="0"/>
          </a:p>
          <a:p>
            <a:pPr marL="0" indent="0">
              <a:buNone/>
            </a:pPr>
            <a:r>
              <a:rPr lang="fa-IR" dirty="0" smtClean="0">
                <a:cs typeface="2  Mitra" panose="00000400000000000000" pitchFamily="2" charset="-78"/>
              </a:rPr>
              <a:t>با اسامی غیرقابل شمارش بکاربرده می شود و به معنای کم است و به جمله مفهوم منفی می دهد.              </a:t>
            </a:r>
          </a:p>
          <a:p>
            <a:pPr>
              <a:buFontTx/>
              <a:buChar char="-"/>
            </a:pPr>
            <a:r>
              <a:rPr lang="en-US" dirty="0" smtClean="0">
                <a:cs typeface="2  Mitra" panose="00000400000000000000" pitchFamily="2" charset="-78"/>
              </a:rPr>
              <a:t>He really has little money, you know.</a:t>
            </a:r>
            <a:endParaRPr lang="fa-IR" dirty="0" smtClean="0">
              <a:cs typeface="2  Mitra" panose="00000400000000000000" pitchFamily="2" charset="-78"/>
            </a:endParaRPr>
          </a:p>
          <a:p>
            <a:pPr marL="0" indent="0">
              <a:buNone/>
            </a:pPr>
            <a:endParaRPr lang="en-US" dirty="0" smtClean="0">
              <a:cs typeface="2  Mitra" panose="00000400000000000000" pitchFamily="2" charset="-78"/>
            </a:endParaRPr>
          </a:p>
          <a:p>
            <a:pPr>
              <a:buFontTx/>
              <a:buChar char="-"/>
            </a:pPr>
            <a:r>
              <a:rPr lang="en-US" dirty="0" smtClean="0">
                <a:cs typeface="2  Mitra" panose="00000400000000000000" pitchFamily="2" charset="-78"/>
              </a:rPr>
              <a:t>A little</a:t>
            </a:r>
            <a:r>
              <a:rPr lang="fa-IR" dirty="0" smtClean="0">
                <a:cs typeface="2  Mitra" panose="00000400000000000000" pitchFamily="2" charset="-78"/>
              </a:rPr>
              <a:t>:</a:t>
            </a:r>
            <a:endParaRPr lang="fa-IR" dirty="0">
              <a:cs typeface="2  Mitra" panose="00000400000000000000" pitchFamily="2" charset="-78"/>
            </a:endParaRPr>
          </a:p>
          <a:p>
            <a:pPr>
              <a:buFontTx/>
              <a:buChar char="-"/>
            </a:pPr>
            <a:r>
              <a:rPr lang="fa-IR" dirty="0" smtClean="0">
                <a:cs typeface="2  Mitra" panose="00000400000000000000" pitchFamily="2" charset="-78"/>
              </a:rPr>
              <a:t>این اشاره گر با اینکه معنای کم دارد، به جمله مفهوم مثبت می دهد و از اشاره گر قبلی مقداری بیشتر       است.                                                                                                                           </a:t>
            </a:r>
          </a:p>
          <a:p>
            <a:pPr>
              <a:buFontTx/>
              <a:buChar char="-"/>
            </a:pPr>
            <a:r>
              <a:rPr lang="en-US" dirty="0" smtClean="0">
                <a:cs typeface="2  Mitra" panose="00000400000000000000" pitchFamily="2" charset="-78"/>
              </a:rPr>
              <a:t>Few :</a:t>
            </a:r>
          </a:p>
          <a:p>
            <a:pPr marL="0" indent="0">
              <a:buNone/>
            </a:pPr>
            <a:r>
              <a:rPr lang="fa-IR" dirty="0" smtClean="0">
                <a:cs typeface="2  Mitra" panose="00000400000000000000" pitchFamily="2" charset="-78"/>
              </a:rPr>
              <a:t>با اسامی قابل شمارش بکاربرده می شود و به معنای بسیار کم است و به جمله مفهوم منفی می دهد.           </a:t>
            </a:r>
            <a:endParaRPr lang="en-US" dirty="0" smtClean="0">
              <a:cs typeface="2  Mitra" panose="00000400000000000000" pitchFamily="2" charset="-78"/>
            </a:endParaRPr>
          </a:p>
          <a:p>
            <a:pPr marL="0" indent="0">
              <a:buNone/>
            </a:pPr>
            <a:r>
              <a:rPr lang="fa-IR" dirty="0" smtClean="0">
                <a:cs typeface="2  Mitra" panose="00000400000000000000" pitchFamily="2" charset="-78"/>
              </a:rPr>
              <a:t> </a:t>
            </a:r>
          </a:p>
          <a:p>
            <a:pPr>
              <a:buFontTx/>
              <a:buChar char="-"/>
            </a:pPr>
            <a:r>
              <a:rPr lang="en-US" dirty="0" smtClean="0">
                <a:cs typeface="2  Mitra" panose="00000400000000000000" pitchFamily="2" charset="-78"/>
              </a:rPr>
              <a:t>A few: </a:t>
            </a:r>
          </a:p>
          <a:p>
            <a:pPr marL="0" indent="0">
              <a:buNone/>
            </a:pPr>
            <a:r>
              <a:rPr lang="fa-IR" dirty="0" smtClean="0">
                <a:cs typeface="2  Mitra" panose="00000400000000000000" pitchFamily="2" charset="-78"/>
              </a:rPr>
              <a:t>به معنای کم اما کافی است و به جمله مفهوم مثبت می دهد.                                                          </a:t>
            </a:r>
            <a:endParaRPr lang="en-US" dirty="0" smtClean="0">
              <a:cs typeface="2  Mitra" panose="00000400000000000000" pitchFamily="2" charset="-78"/>
            </a:endParaRPr>
          </a:p>
        </p:txBody>
      </p:sp>
    </p:spTree>
    <p:extLst>
      <p:ext uri="{BB962C8B-B14F-4D97-AF65-F5344CB8AC3E}">
        <p14:creationId xmlns:p14="http://schemas.microsoft.com/office/powerpoint/2010/main" val="3195587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اشاره گرها :                             </a:t>
            </a:r>
            <a:endParaRPr lang="en-US" dirty="0"/>
          </a:p>
        </p:txBody>
      </p:sp>
      <p:sp>
        <p:nvSpPr>
          <p:cNvPr id="3" name="Content Placeholder 2"/>
          <p:cNvSpPr>
            <a:spLocks noGrp="1"/>
          </p:cNvSpPr>
          <p:nvPr>
            <p:ph idx="1"/>
          </p:nvPr>
        </p:nvSpPr>
        <p:spPr/>
        <p:txBody>
          <a:bodyPr/>
          <a:lstStyle/>
          <a:p>
            <a:r>
              <a:rPr lang="fa-IR" dirty="0" smtClean="0">
                <a:cs typeface="2  Mitra" panose="00000400000000000000" pitchFamily="2" charset="-78"/>
              </a:rPr>
              <a:t>به دو جمله ی زیر دقت کنید :                                                                                </a:t>
            </a:r>
          </a:p>
          <a:p>
            <a:r>
              <a:rPr lang="en-US" dirty="0" smtClean="0">
                <a:cs typeface="2  Mitra" panose="00000400000000000000" pitchFamily="2" charset="-78"/>
              </a:rPr>
              <a:t>I have many friends; I have known few of them since primary school.</a:t>
            </a:r>
          </a:p>
          <a:p>
            <a:r>
              <a:rPr lang="en-US" dirty="0" smtClean="0">
                <a:cs typeface="2  Mitra" panose="00000400000000000000" pitchFamily="2" charset="-78"/>
              </a:rPr>
              <a:t>I have many friends; I have known a few of them since primary school.</a:t>
            </a:r>
          </a:p>
          <a:p>
            <a:pPr marL="0" indent="0">
              <a:buNone/>
            </a:pPr>
            <a:r>
              <a:rPr lang="fa-IR" dirty="0" smtClean="0">
                <a:cs typeface="2  Mitra" panose="00000400000000000000" pitchFamily="2" charset="-78"/>
              </a:rPr>
              <a:t>در جمله اول، دوستان زیادی وجود دارند که مدت های مدیدی آنها را نشناخته ام و تنها تعداد بسیار کمی از آنها را از دوره ابتدایی می شناخته ام. اما در جمله دوم اشاره به دوستان زیادی می کند که تعدادی از آنها دوستان واقعا قدیمی هستند که از دوره ابتدایی آنها را می شناخته ام.                                           </a:t>
            </a:r>
            <a:endParaRPr lang="en-US" dirty="0">
              <a:cs typeface="2  Mitra" panose="00000400000000000000" pitchFamily="2" charset="-78"/>
            </a:endParaRPr>
          </a:p>
        </p:txBody>
      </p:sp>
    </p:spTree>
    <p:extLst>
      <p:ext uri="{BB962C8B-B14F-4D97-AF65-F5344CB8AC3E}">
        <p14:creationId xmlns:p14="http://schemas.microsoft.com/office/powerpoint/2010/main" val="4228304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4313"/>
            <a:ext cx="10515600" cy="1306375"/>
          </a:xfrm>
        </p:spPr>
        <p:txBody>
          <a:bodyPr/>
          <a:lstStyle/>
          <a:p>
            <a:r>
              <a:rPr lang="fa-IR" dirty="0" smtClean="0">
                <a:cs typeface="2  Mitra" panose="00000400000000000000" pitchFamily="2" charset="-78"/>
              </a:rPr>
              <a:t>           </a:t>
            </a:r>
            <a:r>
              <a:rPr lang="en-US" sz="3600" dirty="0" smtClean="0">
                <a:cs typeface="2  Mitra" panose="00000400000000000000" pitchFamily="2" charset="-78"/>
              </a:rPr>
              <a:t>(a , an) </a:t>
            </a:r>
            <a:r>
              <a:rPr lang="fa-IR" sz="3600" dirty="0" smtClean="0">
                <a:cs typeface="2  Mitra" panose="00000400000000000000" pitchFamily="2" charset="-78"/>
              </a:rPr>
              <a:t>حرف تعریف نامعین</a:t>
            </a:r>
            <a:r>
              <a:rPr lang="fa-IR" dirty="0" smtClean="0">
                <a:cs typeface="2  Mitra" panose="00000400000000000000" pitchFamily="2" charset="-78"/>
              </a:rPr>
              <a:t>    </a:t>
            </a:r>
            <a:r>
              <a:rPr lang="en-US" dirty="0" smtClean="0">
                <a:cs typeface="2  Mitra" panose="00000400000000000000" pitchFamily="2" charset="-78"/>
              </a:rPr>
              <a:t> </a:t>
            </a:r>
            <a:r>
              <a:rPr lang="fa-IR" dirty="0" smtClean="0">
                <a:cs typeface="2  Mitra" panose="00000400000000000000" pitchFamily="2" charset="-78"/>
              </a:rPr>
              <a:t>جلسه چهارم:</a:t>
            </a:r>
            <a:r>
              <a:rPr lang="en-US" dirty="0" smtClean="0">
                <a:cs typeface="2  Mitra" panose="00000400000000000000" pitchFamily="2" charset="-78"/>
              </a:rPr>
              <a:t>               </a:t>
            </a:r>
            <a:endParaRPr lang="en-US" dirty="0">
              <a:cs typeface="2  Mitra" panose="00000400000000000000" pitchFamily="2" charset="-78"/>
            </a:endParaRPr>
          </a:p>
        </p:txBody>
      </p:sp>
      <p:sp>
        <p:nvSpPr>
          <p:cNvPr id="3" name="Content Placeholder 2"/>
          <p:cNvSpPr>
            <a:spLocks noGrp="1"/>
          </p:cNvSpPr>
          <p:nvPr>
            <p:ph idx="1"/>
          </p:nvPr>
        </p:nvSpPr>
        <p:spPr/>
        <p:txBody>
          <a:bodyPr>
            <a:normAutofit fontScale="25000" lnSpcReduction="20000"/>
          </a:bodyPr>
          <a:lstStyle/>
          <a:p>
            <a:pPr marL="0" indent="0">
              <a:buNone/>
            </a:pPr>
            <a:r>
              <a:rPr lang="en-US" sz="4400" dirty="0" smtClean="0"/>
              <a:t>“</a:t>
            </a:r>
            <a:r>
              <a:rPr lang="en-US" sz="9600" dirty="0" smtClean="0"/>
              <a:t>a, an” </a:t>
            </a:r>
            <a:r>
              <a:rPr lang="fa-IR" sz="9600" dirty="0" smtClean="0"/>
              <a:t>:</a:t>
            </a:r>
          </a:p>
          <a:p>
            <a:pPr marL="0" indent="0" algn="ctr">
              <a:buNone/>
            </a:pPr>
            <a:r>
              <a:rPr lang="fa-IR" sz="9600" dirty="0" smtClean="0">
                <a:cs typeface="2  Mitra" panose="00000400000000000000" pitchFamily="2" charset="-78"/>
              </a:rPr>
              <a:t>حروف تعریف نامعین هستند که نقش نکره ی زبان فارسی را ایفا می کنند.                                                                   </a:t>
            </a:r>
            <a:endParaRPr lang="en-US" sz="9600" dirty="0" smtClean="0">
              <a:cs typeface="2  Mitra" panose="00000400000000000000" pitchFamily="2" charset="-78"/>
            </a:endParaRPr>
          </a:p>
          <a:p>
            <a:pPr marL="0" indent="0">
              <a:buNone/>
            </a:pPr>
            <a:r>
              <a:rPr lang="en-US" sz="9600" dirty="0" smtClean="0">
                <a:cs typeface="2  Mitra" panose="00000400000000000000" pitchFamily="2" charset="-78"/>
              </a:rPr>
              <a:t>“a”:</a:t>
            </a:r>
            <a:r>
              <a:rPr lang="fa-IR" sz="9600" dirty="0" smtClean="0">
                <a:cs typeface="2  Mitra" panose="00000400000000000000" pitchFamily="2" charset="-78"/>
              </a:rPr>
              <a:t> </a:t>
            </a:r>
          </a:p>
          <a:p>
            <a:pPr marL="0" indent="0" algn="ctr">
              <a:buNone/>
            </a:pPr>
            <a:r>
              <a:rPr lang="fa-IR" sz="9600" dirty="0" smtClean="0">
                <a:cs typeface="2  Mitra" panose="00000400000000000000" pitchFamily="2" charset="-78"/>
              </a:rPr>
              <a:t>قبل از اسامی قابل شمارش و مفردی که با حروف بی صدا شروع می شوند، به کار می رود.                                             </a:t>
            </a:r>
            <a:r>
              <a:rPr lang="en-US" sz="9600" dirty="0" smtClean="0">
                <a:cs typeface="2  Mitra" panose="00000400000000000000" pitchFamily="2" charset="-78"/>
              </a:rPr>
              <a:t> </a:t>
            </a:r>
            <a:r>
              <a:rPr lang="fa-IR" sz="9600" dirty="0" smtClean="0">
                <a:cs typeface="2  Mitra" panose="00000400000000000000" pitchFamily="2" charset="-78"/>
              </a:rPr>
              <a:t>         </a:t>
            </a:r>
          </a:p>
          <a:p>
            <a:pPr marL="0" indent="0">
              <a:buNone/>
            </a:pPr>
            <a:r>
              <a:rPr lang="en-US" sz="9600" dirty="0" smtClean="0">
                <a:cs typeface="2  Mitra" panose="00000400000000000000" pitchFamily="2" charset="-78"/>
              </a:rPr>
              <a:t>“an”:</a:t>
            </a:r>
          </a:p>
          <a:p>
            <a:pPr marL="0" indent="0" algn="ctr">
              <a:buNone/>
            </a:pPr>
            <a:r>
              <a:rPr lang="fa-IR" sz="9600" dirty="0" smtClean="0">
                <a:cs typeface="2  Mitra" panose="00000400000000000000" pitchFamily="2" charset="-78"/>
              </a:rPr>
              <a:t> قبل از اسامی قابل شمارش و مفردی که با یکی از حروف صدادار شروع شود، می آیند. حروف صدادار شامل موارد        زیرند:                                                                                                                                                                                                      </a:t>
            </a:r>
          </a:p>
          <a:p>
            <a:pPr marL="0" indent="0">
              <a:buNone/>
            </a:pPr>
            <a:r>
              <a:rPr lang="fa-IR" dirty="0" smtClean="0">
                <a:cs typeface="2  Mitra" panose="00000400000000000000" pitchFamily="2" charset="-78"/>
              </a:rPr>
              <a:t>                                        </a:t>
            </a:r>
            <a:endParaRPr lang="en-US" sz="9600" dirty="0" smtClean="0">
              <a:cs typeface="2  Mitra" panose="00000400000000000000" pitchFamily="2" charset="-78"/>
            </a:endParaRPr>
          </a:p>
        </p:txBody>
      </p:sp>
    </p:spTree>
    <p:extLst>
      <p:ext uri="{BB962C8B-B14F-4D97-AF65-F5344CB8AC3E}">
        <p14:creationId xmlns:p14="http://schemas.microsoft.com/office/powerpoint/2010/main" val="1522046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حروف صدادار                           </a:t>
            </a:r>
            <a:endParaRPr lang="en-US" dirty="0"/>
          </a:p>
        </p:txBody>
      </p:sp>
      <p:sp>
        <p:nvSpPr>
          <p:cNvPr id="3" name="Content Placeholder 2"/>
          <p:cNvSpPr>
            <a:spLocks noGrp="1"/>
          </p:cNvSpPr>
          <p:nvPr>
            <p:ph idx="1"/>
          </p:nvPr>
        </p:nvSpPr>
        <p:spPr/>
        <p:txBody>
          <a:bodyPr>
            <a:normAutofit/>
          </a:bodyPr>
          <a:lstStyle/>
          <a:p>
            <a:r>
              <a:rPr lang="en-US" dirty="0" smtClean="0"/>
              <a:t>(a, e, I, o, u) , h </a:t>
            </a:r>
            <a:r>
              <a:rPr lang="fa-IR" dirty="0" smtClean="0"/>
              <a:t>غیرملفوظ</a:t>
            </a:r>
          </a:p>
          <a:p>
            <a:r>
              <a:rPr lang="en-US" dirty="0" smtClean="0"/>
              <a:t>An orange</a:t>
            </a:r>
          </a:p>
          <a:p>
            <a:r>
              <a:rPr lang="en-US" dirty="0" smtClean="0"/>
              <a:t>An egg</a:t>
            </a:r>
          </a:p>
          <a:p>
            <a:r>
              <a:rPr lang="en-US" dirty="0" smtClean="0"/>
              <a:t>An hour</a:t>
            </a:r>
          </a:p>
          <a:p>
            <a:r>
              <a:rPr lang="en-US" dirty="0" smtClean="0"/>
              <a:t>An honest friend</a:t>
            </a:r>
          </a:p>
          <a:p>
            <a:r>
              <a:rPr lang="en-US" dirty="0" smtClean="0"/>
              <a:t>A university</a:t>
            </a:r>
          </a:p>
          <a:p>
            <a:pPr marL="0" indent="0">
              <a:buNone/>
            </a:pPr>
            <a:endParaRPr lang="en-US" sz="2400" dirty="0"/>
          </a:p>
        </p:txBody>
      </p:sp>
    </p:spTree>
    <p:extLst>
      <p:ext uri="{BB962C8B-B14F-4D97-AF65-F5344CB8AC3E}">
        <p14:creationId xmlns:p14="http://schemas.microsoft.com/office/powerpoint/2010/main" val="24332145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470</TotalTime>
  <Words>824</Words>
  <Application>Microsoft Office PowerPoint</Application>
  <PresentationFormat>Widescreen</PresentationFormat>
  <Paragraphs>113</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2  Mitra</vt:lpstr>
      <vt:lpstr>Arial</vt:lpstr>
      <vt:lpstr>Calibri</vt:lpstr>
      <vt:lpstr>Calibri Light</vt:lpstr>
      <vt:lpstr>Times New Roman</vt:lpstr>
      <vt:lpstr>Office Theme</vt:lpstr>
      <vt:lpstr>جلسه سوم : اسامی قابل شمارش و غیرقابل شمارش</vt:lpstr>
      <vt:lpstr>اسم قابل شمارش: اسم قابل شمارش اسمی است که هم در مفرد بودن و هم در جمع بودن تعداد آن مشخص است:                                                                                                                                       one book                       three books</vt:lpstr>
      <vt:lpstr>PowerPoint Presentation</vt:lpstr>
      <vt:lpstr>اشاره گرها :                             </vt:lpstr>
      <vt:lpstr>Much, many, a lot of : </vt:lpstr>
      <vt:lpstr>Little, a little/ few, a few</vt:lpstr>
      <vt:lpstr>اشاره گرها :                             </vt:lpstr>
      <vt:lpstr>           (a , an) حرف تعریف نامعین     جلسه چهارم:               </vt:lpstr>
      <vt:lpstr>حروف صدادار                           </vt:lpstr>
      <vt:lpstr>اضافه ی ملکی در زبان انگلیسی :                </vt:lpstr>
      <vt:lpstr>اضافه ی ملکی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جلسه سوم : اسامی قابل شمارش و غیرقابل شمارش</dc:title>
  <dc:creator>Venus</dc:creator>
  <cp:lastModifiedBy>Windows User</cp:lastModifiedBy>
  <cp:revision>23</cp:revision>
  <dcterms:created xsi:type="dcterms:W3CDTF">2020-04-02T12:56:51Z</dcterms:created>
  <dcterms:modified xsi:type="dcterms:W3CDTF">2020-04-13T04:33:05Z</dcterms:modified>
</cp:coreProperties>
</file>